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61" r:id="rId1"/>
  </p:sldMasterIdLst>
  <p:notesMasterIdLst>
    <p:notesMasterId r:id="rId7"/>
  </p:notesMasterIdLst>
  <p:sldIdLst>
    <p:sldId id="256" r:id="rId2"/>
    <p:sldId id="262" r:id="rId3"/>
    <p:sldId id="259" r:id="rId4"/>
    <p:sldId id="261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>
        <p:scale>
          <a:sx n="117" d="100"/>
          <a:sy n="117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E129E-B462-C345-AE1A-93353BC872F1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6E2A3-67B5-7949-889B-E4AAFB364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66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56E2A3-67B5-7949-889B-E4AAFB36432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740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BC35C7-3003-C178-AFA5-48007C46B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0C57A76-52C8-DDED-FAC2-FFFF44E3F7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B5EEADF-8B40-5D7B-03E7-A57D38175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0EBE2DF-4860-4B36-EE57-A996ABEE0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D648BC-8E25-A737-5536-C37D49769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31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36BBE8-44EC-7B35-89E2-CF0E81931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C3920E-5F73-5C3A-0CEB-08D21A160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5D0728-5521-96EA-7D25-63574B3B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A9E6C03-2CCC-47C9-6E86-F1AF714F3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0F3792-6383-46A6-AEDE-B6D3D330F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45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8FCCD1D-DD38-ACE0-7F59-FC33F93440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B60BE37-0F2F-8C52-B0F8-2A0B382CC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3F49F7-CF57-A1B6-0443-A8CEF17FF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7EAAC85-21DB-B3D0-87E6-F628D131D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230F976-5E28-A3B1-FFD4-E4BDED477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752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A54E4F5-834B-4FFF-75C0-FB9BFE2A3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40884A5-51C0-C406-14E7-0095555D7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366AE9B-EEAE-3629-04E2-425382D1E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A52FFF2-A902-9073-C2EE-12B58F814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85C6EC4-AE57-54CD-F171-E61BF3CFC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743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D4513C-3076-CD31-2070-04B1CE6CA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1BEA4BB-6820-B333-E944-5C04DBC9C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6F84B6-1D09-897B-6490-45F3B7845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DE8A5C4-2640-D3C9-6D1A-78A378D31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4E5D028-ED2D-15F2-1EDD-9C8F9CDB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67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58F81A-660F-4B78-D868-A274E5CD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F3CEFB9-332A-8677-22D2-5ADB4C4FCB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1F9492F-32D9-E523-2D2A-B5B9CFF27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C882C70-434F-9B5C-9121-49D41042C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45F5740-DEAA-8737-F48E-5FF5233A8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DDA26C5-8E20-31B1-9ED5-505216F3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196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44ACCC-9C03-48B8-1607-55FC8D48F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9F44245-7531-038D-4931-2E0716D88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410A838-5A15-237A-497E-96CE6487F2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C754DF9-2D71-8EDF-43A9-521B0CC710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2D0EB85-A561-C4A8-CA2B-1432E4371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2F99442-6A45-F343-42EB-E3750D2B7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C5F4A58-717B-479B-A957-90F9EC375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CEB9E0C-43C7-E591-091A-1E6B0CE47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979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10A1F3-0709-28F6-8B78-EB5185324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FC323E4-D873-37EF-D834-DB6FF5FAF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F808DDF-6A89-557B-51C0-BC04546D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3A22ABE-4236-6CC1-FD17-EB3E375A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50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8EDBD3F-F763-734A-2112-125301456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EC5DC99-7464-AD0E-DDF9-A3AA77719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7AD258E-206C-9784-BD96-70E5FDB5B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10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C6BDE1-E7FE-6591-3D00-02F9FE0E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F5A297-9736-1923-D49F-44D4FB6BE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9FA4BDB-D8FA-946A-D5C1-ECD5BFCAB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236B692-9C9A-0941-B7FB-A4A1BE9BB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4618CC3-8907-10CA-9F71-B32A3205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DF576F1-FE08-BD6E-58FA-C4371DD3E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158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1EF1A8-6370-3FBC-2EA6-E4A6A8B2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3129E429-5688-0C63-F8D4-C017CFB66F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B57073B-FBDB-1649-63C0-F6D39FD6E4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830662F-E294-CAE1-3CDE-7671AD18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0086FFF-1CEF-F7F3-19CF-B824260F0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55A84D3-7E35-4604-1CF8-6C20D80C9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138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EC3B16B-042C-9C05-326B-E146182F1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5D0D7C3-174B-D3E8-C973-052791185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530F518-D9FF-8BA1-ED3C-D36A19279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9FA1D-851D-1549-BA49-BD8297D87606}" type="datetimeFigureOut">
              <a:rPr lang="ru-RU" smtClean="0"/>
              <a:t>03.06.2024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E39DA37-3D5F-488F-CE97-69A8C0E94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8E9C53E-9E98-D719-09AC-402EDFE3C0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3EE06-46D7-4C42-8E84-7BD1DB784F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6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EAE48CD-7B09-F938-75B1-2F2940181F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730" b="1873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96EE0A3-2A90-1129-4351-ACAEFBBD143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90858" y="24896"/>
            <a:ext cx="3537857" cy="9790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D680C7-3D3A-0B9A-BE05-A5893F766BE0}"/>
              </a:ext>
            </a:extLst>
          </p:cNvPr>
          <p:cNvSpPr txBox="1"/>
          <p:nvPr/>
        </p:nvSpPr>
        <p:spPr>
          <a:xfrm>
            <a:off x="6972523" y="5878997"/>
            <a:ext cx="52194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i="0" dirty="0">
                <a:solidFill>
                  <a:srgbClr val="000000"/>
                </a:solidFill>
                <a:effectLst/>
                <a:latin typeface="Montserrat" pitchFamily="2" charset="0"/>
              </a:rPr>
              <a:t>Наталья Викторовна Рощина,</a:t>
            </a:r>
          </a:p>
          <a:p>
            <a:r>
              <a:rPr lang="ru-RU" sz="1400" dirty="0">
                <a:solidFill>
                  <a:srgbClr val="000000"/>
                </a:solidFill>
                <a:latin typeface="Montserrat" pitchFamily="2" charset="0"/>
              </a:rPr>
              <a:t>руководитель учебно-тренировочного центра профессионального мастерства и популяризации рабочих профессий «Парк Будущего»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D254D56-E917-923D-D651-8C1970E9534D}"/>
              </a:ext>
            </a:extLst>
          </p:cNvPr>
          <p:cNvSpPr txBox="1"/>
          <p:nvPr/>
        </p:nvSpPr>
        <p:spPr>
          <a:xfrm>
            <a:off x="344260" y="2526936"/>
            <a:ext cx="10737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0" dirty="0">
                <a:solidFill>
                  <a:srgbClr val="000000"/>
                </a:solidFill>
                <a:effectLst/>
                <a:latin typeface="Montserrat" pitchFamily="2" charset="0"/>
              </a:rPr>
              <a:t>Опыт ВДЦ «Смена» в реализации инклюзивных смен</a:t>
            </a:r>
            <a:endParaRPr lang="ru-RU" sz="2800" b="1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911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24DA4BF9-4110-5414-B22B-631654F4CF8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730" b="1873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96EE0A3-2A90-1129-4351-ACAEFBBD143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8869" y="-15540"/>
            <a:ext cx="2613131" cy="7231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B0CD5E8-29C7-B23E-43DC-E88D8B0E8EF3}"/>
              </a:ext>
            </a:extLst>
          </p:cNvPr>
          <p:cNvSpPr txBox="1"/>
          <p:nvPr/>
        </p:nvSpPr>
        <p:spPr>
          <a:xfrm>
            <a:off x="341110" y="1019393"/>
            <a:ext cx="1277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Montserrat" pitchFamily="2" charset="0"/>
              </a:rPr>
              <a:t>Повышение квалификации для сотрудников ВДЦ «Смена»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D680C7-3D3A-0B9A-BE05-A5893F766BE0}"/>
              </a:ext>
            </a:extLst>
          </p:cNvPr>
          <p:cNvSpPr txBox="1"/>
          <p:nvPr/>
        </p:nvSpPr>
        <p:spPr>
          <a:xfrm>
            <a:off x="341110" y="2173218"/>
            <a:ext cx="11509780" cy="1291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>
                <a:solidFill>
                  <a:srgbClr val="000000"/>
                </a:solidFill>
                <a:latin typeface="Montserrat" pitchFamily="2" charset="0"/>
              </a:rPr>
              <a:t>Обучение по организации доступной среды в образовательном учреждении  от специалистов Национального центра «</a:t>
            </a:r>
            <a:r>
              <a:rPr lang="ru-RU" dirty="0" err="1">
                <a:solidFill>
                  <a:srgbClr val="000000"/>
                </a:solidFill>
                <a:latin typeface="Montserrat" pitchFamily="2" charset="0"/>
              </a:rPr>
              <a:t>Абилимпикс</a:t>
            </a:r>
            <a:r>
              <a:rPr lang="ru-RU" dirty="0">
                <a:solidFill>
                  <a:srgbClr val="000000"/>
                </a:solidFill>
                <a:latin typeface="Montserrat" pitchFamily="2" charset="0"/>
              </a:rPr>
              <a:t>» ФГБОУ ДПО «Института развития профессионального образования»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AEF76D27-6661-4A54-DF78-D39F0ABD0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4024095"/>
            <a:ext cx="3877092" cy="258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1804880D-503A-0614-E66D-77869564E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1799" y="4024094"/>
            <a:ext cx="3877091" cy="258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600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B4A3B16B-3445-FA6F-3AAF-BB22973C057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730" b="18730"/>
          <a:stretch/>
        </p:blipFill>
        <p:spPr>
          <a:xfrm>
            <a:off x="2" y="0"/>
            <a:ext cx="12191998" cy="68579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B0CD5E8-29C7-B23E-43DC-E88D8B0E8EF3}"/>
              </a:ext>
            </a:extLst>
          </p:cNvPr>
          <p:cNvSpPr txBox="1"/>
          <p:nvPr/>
        </p:nvSpPr>
        <p:spPr>
          <a:xfrm>
            <a:off x="285578" y="549888"/>
            <a:ext cx="1277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Montserrat" pitchFamily="2" charset="0"/>
              </a:rPr>
              <a:t>Сенсорная комната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D680C7-3D3A-0B9A-BE05-A5893F766BE0}"/>
              </a:ext>
            </a:extLst>
          </p:cNvPr>
          <p:cNvSpPr txBox="1"/>
          <p:nvPr/>
        </p:nvSpPr>
        <p:spPr>
          <a:xfrm>
            <a:off x="208258" y="1576981"/>
            <a:ext cx="7635701" cy="1897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Montserrat" pitchFamily="2" charset="0"/>
              </a:rPr>
              <a:t>Специально организованная среда, оснащенная оборудованием для стимуляции систем восприятия человека: зрительной, слуховой, обонятельной, тактильной, вестибулярной. 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Montserrat" pitchFamily="2" charset="0"/>
              </a:rPr>
              <a:t>В сенсорной комнате квалифицированные педагоги-психологи проводят с обучающимися беседы и занятия по арт-терапии.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AEE82478-C724-B359-AF35-FAD6E4605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81" y="3899940"/>
            <a:ext cx="3963840" cy="264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xmlns="" id="{9D87F766-AE0D-E4F6-94E9-D876DFF789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03429" y="3921117"/>
            <a:ext cx="3963840" cy="264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xmlns="" id="{24D9B49A-21EC-A569-5EB5-57447B204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65893" y="3899940"/>
            <a:ext cx="3963839" cy="264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xmlns="" id="{8F4C9C8B-54EA-214A-A238-023FB7799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65892" y="1110673"/>
            <a:ext cx="3963841" cy="2642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96EE0A3-2A90-1129-4351-ACAEFBBD143B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8869" y="-15540"/>
            <a:ext cx="2613131" cy="723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5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325E8DE9-BB67-5F78-9685-A8B651C8A43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730" b="18730"/>
          <a:stretch/>
        </p:blipFill>
        <p:spPr>
          <a:xfrm>
            <a:off x="2" y="0"/>
            <a:ext cx="12191998" cy="685799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0FA5D81-C863-037A-AA7E-F2EB76E10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7803" y="4121978"/>
            <a:ext cx="3680846" cy="245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xmlns="" id="{38C4E5BE-8ABD-D6F7-5986-77BDAB5689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14463" y="4121978"/>
            <a:ext cx="3683120" cy="245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xmlns="" id="{9465D098-FE6B-76ED-4025-C44D5B4C5C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01133" y="4121978"/>
            <a:ext cx="3680846" cy="2455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96EE0A3-2A90-1129-4351-ACAEFBBD143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8869" y="-15540"/>
            <a:ext cx="2613131" cy="7231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B0CD5E8-29C7-B23E-43DC-E88D8B0E8EF3}"/>
              </a:ext>
            </a:extLst>
          </p:cNvPr>
          <p:cNvSpPr txBox="1"/>
          <p:nvPr/>
        </p:nvSpPr>
        <p:spPr>
          <a:xfrm>
            <a:off x="386666" y="631140"/>
            <a:ext cx="107373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0" dirty="0">
                <a:solidFill>
                  <a:srgbClr val="000000"/>
                </a:solidFill>
                <a:effectLst/>
                <a:latin typeface="Montserrat" pitchFamily="2" charset="0"/>
              </a:rPr>
              <a:t>Экскурсия «Инклюзивное образование»</a:t>
            </a:r>
          </a:p>
          <a:p>
            <a:r>
              <a:rPr lang="ru-RU" sz="2400" b="1" i="0" dirty="0">
                <a:solidFill>
                  <a:srgbClr val="000000"/>
                </a:solidFill>
                <a:effectLst/>
                <a:latin typeface="Montserrat" pitchFamily="2" charset="0"/>
              </a:rPr>
              <a:t>для обучающихся ВДЦ «Смена»</a:t>
            </a:r>
            <a:endParaRPr lang="ru-RU" sz="2400" b="1" dirty="0">
              <a:latin typeface="Montserrat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D680C7-3D3A-0B9A-BE05-A5893F766BE0}"/>
              </a:ext>
            </a:extLst>
          </p:cNvPr>
          <p:cNvSpPr txBox="1"/>
          <p:nvPr/>
        </p:nvSpPr>
        <p:spPr>
          <a:xfrm>
            <a:off x="386666" y="1885405"/>
            <a:ext cx="11509780" cy="1897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Знакомство с 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Montserrat" pitchFamily="2" charset="0"/>
              </a:rPr>
              <a:t>инфраструкторой</a:t>
            </a:r>
            <a:r>
              <a:rPr lang="ru-RU" sz="1600" dirty="0">
                <a:solidFill>
                  <a:srgbClr val="000000"/>
                </a:solidFill>
                <a:latin typeface="Montserrat" pitchFamily="2" charset="0"/>
              </a:rPr>
              <a:t>, 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организованной в учебно-тренировочном центре профессионального мастерства для обучающихся с ограниченными возможностями здоровья с оборудованием, необходимым для организации образовательных занятий. Знакомство с таким оборудованием, как </a:t>
            </a:r>
            <a:r>
              <a:rPr lang="en" sz="16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c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Montserrat" pitchFamily="2" charset="0"/>
              </a:rPr>
              <a:t>истема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 удаленного телеприсутствия, компьютерная мышь-очки, </a:t>
            </a:r>
            <a:r>
              <a:rPr lang="ru-RU" sz="1600" b="0" i="0" dirty="0" err="1">
                <a:solidFill>
                  <a:srgbClr val="000000"/>
                </a:solidFill>
                <a:effectLst/>
                <a:latin typeface="Montserrat" pitchFamily="2" charset="0"/>
              </a:rPr>
              <a:t>видеоувеличитель</a:t>
            </a:r>
            <a:r>
              <a:rPr lang="ru-RU" sz="1600" b="0" i="0" dirty="0">
                <a:solidFill>
                  <a:srgbClr val="000000"/>
                </a:solidFill>
                <a:effectLst/>
                <a:latin typeface="Montserrat" pitchFamily="2" charset="0"/>
              </a:rPr>
              <a:t> и принтер для печати рельефно-точечным шрифтом Брайля.</a:t>
            </a:r>
            <a:endParaRPr lang="ru-RU" sz="1600" b="1" dirty="0">
              <a:latin typeface="Montserra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9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9643B2DA-54E7-4562-B932-6D49FDBCB36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730" b="18730"/>
          <a:stretch/>
        </p:blipFill>
        <p:spPr>
          <a:xfrm>
            <a:off x="2" y="0"/>
            <a:ext cx="12191998" cy="6857999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96EE0A3-2A90-1129-4351-ACAEFBBD143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8869" y="-15540"/>
            <a:ext cx="2613131" cy="7231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B0CD5E8-29C7-B23E-43DC-E88D8B0E8EF3}"/>
              </a:ext>
            </a:extLst>
          </p:cNvPr>
          <p:cNvSpPr txBox="1"/>
          <p:nvPr/>
        </p:nvSpPr>
        <p:spPr>
          <a:xfrm>
            <a:off x="285578" y="577839"/>
            <a:ext cx="12773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0000"/>
                </a:solidFill>
                <a:latin typeface="Montserrat" pitchFamily="2" charset="0"/>
              </a:rPr>
              <a:t>Сборы Национальной сборной «</a:t>
            </a:r>
            <a:r>
              <a:rPr lang="ru-RU" sz="2400" b="1" dirty="0" err="1">
                <a:solidFill>
                  <a:srgbClr val="000000"/>
                </a:solidFill>
                <a:latin typeface="Montserrat" pitchFamily="2" charset="0"/>
              </a:rPr>
              <a:t>Абилимпикс</a:t>
            </a:r>
            <a:r>
              <a:rPr lang="ru-RU" sz="2400" b="1" dirty="0">
                <a:solidFill>
                  <a:srgbClr val="000000"/>
                </a:solidFill>
                <a:latin typeface="Montserrat" pitchFamily="2" charset="0"/>
              </a:rPr>
              <a:t>» Россия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D680C7-3D3A-0B9A-BE05-A5893F766BE0}"/>
              </a:ext>
            </a:extLst>
          </p:cNvPr>
          <p:cNvSpPr txBox="1"/>
          <p:nvPr/>
        </p:nvSpPr>
        <p:spPr>
          <a:xfrm>
            <a:off x="285578" y="1419363"/>
            <a:ext cx="11514536" cy="2636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Montserrat" pitchFamily="2" charset="0"/>
              </a:rPr>
              <a:t>Тренинги и мастер-классы, в ходе которых участники готовились к Международному чемпионату по профессиональному мастерству среди инвалидов и лиц с ограниченными возможностями здоровья «</a:t>
            </a:r>
            <a:r>
              <a:rPr lang="ru-RU" sz="1600" dirty="0" err="1">
                <a:solidFill>
                  <a:srgbClr val="000000"/>
                </a:solidFill>
                <a:latin typeface="Montserrat" pitchFamily="2" charset="0"/>
              </a:rPr>
              <a:t>Абилимпикс</a:t>
            </a:r>
            <a:r>
              <a:rPr lang="ru-RU" sz="1600" dirty="0">
                <a:solidFill>
                  <a:srgbClr val="000000"/>
                </a:solidFill>
                <a:latin typeface="Montserrat" pitchFamily="2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1600" dirty="0">
                <a:solidFill>
                  <a:srgbClr val="000000"/>
                </a:solidFill>
                <a:latin typeface="Montserrat" pitchFamily="2" charset="0"/>
              </a:rPr>
              <a:t>Тренеры-наставники по разным компетенциям обсудили вопросы формирования системы обучения инвалидов и людей с ограниченными возможностями здоровья, а также особенности проведения международного чемпионата.</a:t>
            </a:r>
          </a:p>
          <a:p>
            <a:pPr algn="just">
              <a:lnSpc>
                <a:spcPct val="150000"/>
              </a:lnSpc>
            </a:pPr>
            <a:endParaRPr lang="ru-RU" sz="1600" dirty="0">
              <a:solidFill>
                <a:srgbClr val="000000"/>
              </a:solidFill>
              <a:latin typeface="Montserrat" pitchFamily="2" charset="0"/>
            </a:endParaRPr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xmlns="" id="{9C9659F0-E0BC-4102-FABB-82A5C6006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27892" y="4055407"/>
            <a:ext cx="3778530" cy="2517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>
            <a:extLst>
              <a:ext uri="{FF2B5EF4-FFF2-40B4-BE49-F238E27FC236}">
                <a16:creationId xmlns:a16="http://schemas.microsoft.com/office/drawing/2014/main" xmlns="" id="{81837535-C879-FEAC-35C3-DCEE45A3A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7906" y="4055406"/>
            <a:ext cx="3778531" cy="2519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>
            <a:extLst>
              <a:ext uri="{FF2B5EF4-FFF2-40B4-BE49-F238E27FC236}">
                <a16:creationId xmlns:a16="http://schemas.microsoft.com/office/drawing/2014/main" xmlns="" id="{3E78DB90-8AE4-BCBB-11FC-CB54E0D3B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578" y="4055406"/>
            <a:ext cx="3778531" cy="2517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4402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201</Words>
  <Application>Microsoft Office PowerPoint</Application>
  <PresentationFormat>Произвольный</PresentationFormat>
  <Paragraphs>15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Пользователь Windows</cp:lastModifiedBy>
  <cp:revision>3</cp:revision>
  <cp:lastPrinted>2024-05-21T07:22:46Z</cp:lastPrinted>
  <dcterms:created xsi:type="dcterms:W3CDTF">2024-05-20T14:07:46Z</dcterms:created>
  <dcterms:modified xsi:type="dcterms:W3CDTF">2024-06-03T19:28:19Z</dcterms:modified>
</cp:coreProperties>
</file>