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82" r:id="rId3"/>
    <p:sldId id="280" r:id="rId4"/>
    <p:sldId id="259" r:id="rId5"/>
    <p:sldId id="28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1" r:id="rId14"/>
    <p:sldId id="292" r:id="rId15"/>
    <p:sldId id="294" r:id="rId16"/>
    <p:sldId id="310" r:id="rId17"/>
    <p:sldId id="295" r:id="rId18"/>
    <p:sldId id="296" r:id="rId19"/>
    <p:sldId id="297" r:id="rId20"/>
    <p:sldId id="298" r:id="rId21"/>
    <p:sldId id="299" r:id="rId22"/>
    <p:sldId id="300" r:id="rId23"/>
    <p:sldId id="302" r:id="rId24"/>
    <p:sldId id="261" r:id="rId25"/>
    <p:sldId id="303" r:id="rId26"/>
    <p:sldId id="312" r:id="rId27"/>
    <p:sldId id="314" r:id="rId28"/>
    <p:sldId id="278" r:id="rId29"/>
    <p:sldId id="308" r:id="rId30"/>
    <p:sldId id="272" r:id="rId31"/>
    <p:sldId id="309" r:id="rId32"/>
    <p:sldId id="26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4D0"/>
    <a:srgbClr val="E8F6F8"/>
    <a:srgbClr val="AD9483"/>
    <a:srgbClr val="D3EDF1"/>
    <a:srgbClr val="F4E8DC"/>
    <a:srgbClr val="FDF1E3"/>
    <a:srgbClr val="FEFBF4"/>
    <a:srgbClr val="BDE2EF"/>
    <a:srgbClr val="B0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>
        <p:scale>
          <a:sx n="117" d="100"/>
          <a:sy n="117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80864-2C6E-49AA-83B0-D930EAA5332B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384ED-820B-43E6-8645-2711DABA1D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6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1F9-B904-4F3B-B326-7F9FDD0A2C2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152B-1228-4F9E-B244-A9648BE26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619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1F9-B904-4F3B-B326-7F9FDD0A2C2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152B-1228-4F9E-B244-A9648BE26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768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1F9-B904-4F3B-B326-7F9FDD0A2C2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152B-1228-4F9E-B244-A9648BE26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105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1F9-B904-4F3B-B326-7F9FDD0A2C2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152B-1228-4F9E-B244-A9648BE26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803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1F9-B904-4F3B-B326-7F9FDD0A2C2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152B-1228-4F9E-B244-A9648BE26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597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1F9-B904-4F3B-B326-7F9FDD0A2C2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152B-1228-4F9E-B244-A9648BE26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384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1F9-B904-4F3B-B326-7F9FDD0A2C2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152B-1228-4F9E-B244-A9648BE26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5374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1F9-B904-4F3B-B326-7F9FDD0A2C2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152B-1228-4F9E-B244-A9648BE26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946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1F9-B904-4F3B-B326-7F9FDD0A2C2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152B-1228-4F9E-B244-A9648BE26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698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1F9-B904-4F3B-B326-7F9FDD0A2C2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152B-1228-4F9E-B244-A9648BE26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845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31F9-B904-4F3B-B326-7F9FDD0A2C2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152B-1228-4F9E-B244-A9648BE26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738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B0E0E6"/>
            </a:gs>
            <a:gs pos="83000">
              <a:srgbClr val="D3EDF1"/>
            </a:gs>
            <a:gs pos="100000">
              <a:srgbClr val="FEFBF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C31F9-B904-4F3B-B326-7F9FDD0A2C27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6152B-1228-4F9E-B244-A9648BE267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0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918" y="2184546"/>
            <a:ext cx="9452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latin typeface="Manrope" pitchFamily="2" charset="0"/>
                <a:ea typeface="Times New Roman" panose="02020603050405020304" pitchFamily="18" charset="0"/>
                <a:cs typeface="Segoe UI Light" panose="020B0502040204020203" pitchFamily="34" charset="0"/>
              </a:rPr>
              <a:t>Организация инклюзивных смен с учетом требований для обучающихся </a:t>
            </a:r>
            <a:br>
              <a:rPr lang="ru-RU" sz="3600" dirty="0">
                <a:latin typeface="Manrope" pitchFamily="2" charset="0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3600" dirty="0">
                <a:latin typeface="Manrope" pitchFamily="2" charset="0"/>
                <a:ea typeface="Times New Roman" panose="02020603050405020304" pitchFamily="18" charset="0"/>
                <a:cs typeface="Segoe UI Light" panose="020B0502040204020203" pitchFamily="34" charset="0"/>
              </a:rPr>
              <a:t>с ограниченными возможностями здоровья и детей-инвалидов</a:t>
            </a:r>
            <a:endParaRPr lang="ru-RU" sz="3600" dirty="0">
              <a:latin typeface="Manrope" pitchFamily="2" charset="0"/>
              <a:cs typeface="Segoe UI Ligh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AB37B82-6C89-7816-DF01-0434AFFB7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076"/>
          <a:stretch/>
        </p:blipFill>
        <p:spPr>
          <a:xfrm>
            <a:off x="5983302" y="524572"/>
            <a:ext cx="6208698" cy="5953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810BC9-FFBA-7420-13A4-18570BD655AE}"/>
              </a:ext>
            </a:extLst>
          </p:cNvPr>
          <p:cNvSpPr txBox="1"/>
          <p:nvPr/>
        </p:nvSpPr>
        <p:spPr>
          <a:xfrm>
            <a:off x="743918" y="461959"/>
            <a:ext cx="9033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Manrope" pitchFamily="2" charset="0"/>
              </a:rPr>
              <a:t>Федеральное государственное бюджетное образовательное учреждение «Всероссийский детский центр «Алые паруса»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9729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7320" y="2532655"/>
            <a:ext cx="8537360" cy="164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КВАЛИФИЦИРОВАННЫЙ КАДРОВЫЙ СОСТАВ И ЕГО ПРОФЕССИОНАЛЬНАЯ И ПСИХОЛОГИЧЕСКАЯ ГОТОВНОСТЬ К РАБОТЕ В УСЛОВИЯХ ИНКЛЮЗИИ – ВАЖНАЯ СОСТАВЛЯЮЩАЯ УСПЕШНОЙ ИНКЛЮЗИВНОЙ СМЕНЫ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6B20C67-FDE7-9FB2-8E05-66370374A7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EF5F95ED-713B-63A0-90E8-A336D4B560CB}"/>
              </a:ext>
            </a:extLst>
          </p:cNvPr>
          <p:cNvCxnSpPr>
            <a:cxnSpLocks/>
          </p:cNvCxnSpPr>
          <p:nvPr/>
        </p:nvCxnSpPr>
        <p:spPr>
          <a:xfrm>
            <a:off x="1146952" y="4426427"/>
            <a:ext cx="205788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625AB236-DE29-4425-E951-2D59E7E29898}"/>
              </a:ext>
            </a:extLst>
          </p:cNvPr>
          <p:cNvCxnSpPr>
            <a:cxnSpLocks/>
          </p:cNvCxnSpPr>
          <p:nvPr/>
        </p:nvCxnSpPr>
        <p:spPr>
          <a:xfrm>
            <a:off x="8809860" y="2190734"/>
            <a:ext cx="205788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A5F3131F-8B6C-98C2-A1BD-C22D958E4F76}"/>
              </a:ext>
            </a:extLst>
          </p:cNvPr>
          <p:cNvCxnSpPr>
            <a:cxnSpLocks/>
          </p:cNvCxnSpPr>
          <p:nvPr/>
        </p:nvCxnSpPr>
        <p:spPr>
          <a:xfrm>
            <a:off x="1146952" y="2689934"/>
            <a:ext cx="0" cy="13792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DCA9B5D4-760A-CB0A-BD56-92CCF73282DD}"/>
              </a:ext>
            </a:extLst>
          </p:cNvPr>
          <p:cNvCxnSpPr>
            <a:cxnSpLocks/>
          </p:cNvCxnSpPr>
          <p:nvPr/>
        </p:nvCxnSpPr>
        <p:spPr>
          <a:xfrm>
            <a:off x="10867747" y="2689934"/>
            <a:ext cx="0" cy="13792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66649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200" y="2938253"/>
            <a:ext cx="3696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КВАЛИФИЦИРОВАННЫЙ КАДРОВЫЙ СОСТАВ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6B20C67-FDE7-9FB2-8E05-66370374A7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45039" y="33059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Manrope" pitchFamily="2" charset="0"/>
              </a:rPr>
              <a:t>Профильное образование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45039" y="1009484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Manrope" pitchFamily="2" charset="0"/>
              </a:rPr>
              <a:t>Опыт работы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45038" y="1688375"/>
            <a:ext cx="6684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nrope" pitchFamily="2" charset="0"/>
              </a:rPr>
              <a:t>Навыки, которые потребуются конкретно в данной смене например, владение жестовым языком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45039" y="2736558"/>
            <a:ext cx="65693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Manrope" pitchFamily="2" charset="0"/>
              </a:rPr>
              <a:t>Педагогам - обучение по программам повышения квалификации по работе с обучающимися с ОВЗ 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Manrope" pitchFamily="2" charset="0"/>
              </a:rPr>
              <a:t>(в части организации образовательной деятельности, разработки и реализации адаптированных образовательных программ, организации воспитательного процесса, психолого-педагогического сопровождения),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Manrope" pitchFamily="2" charset="0"/>
              </a:rPr>
              <a:t>по программам профессиональной переподготовки по профильным направлениям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Manrope" pitchFamily="2" charset="0"/>
              </a:rPr>
              <a:t>(педагог-психолог, учитель-логопед, учитель-дефектолог, специальный психолог, клинический психолог, сурдопедагог, тьютор, тифлопедагог)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45038" y="53398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Manrope" pitchFamily="2" charset="0"/>
              </a:rPr>
              <a:t>Младшему медицинскому персоналу - обучение по направлению «Ассистент (помощник) по оказанию технической помощи инвалидам и лицам с ОВЗ»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DA313CC9-6A67-5CD1-A3F6-3CEA17EF5B79}"/>
              </a:ext>
            </a:extLst>
          </p:cNvPr>
          <p:cNvSpPr/>
          <p:nvPr/>
        </p:nvSpPr>
        <p:spPr>
          <a:xfrm>
            <a:off x="-3454894" y="-1466662"/>
            <a:ext cx="8265110" cy="9492953"/>
          </a:xfrm>
          <a:prstGeom prst="ellipse">
            <a:avLst/>
          </a:prstGeom>
          <a:noFill/>
          <a:ln>
            <a:solidFill>
              <a:srgbClr val="AD94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A54AE689-74DE-1155-4E79-B4A00BEEED93}"/>
              </a:ext>
            </a:extLst>
          </p:cNvPr>
          <p:cNvSpPr/>
          <p:nvPr/>
        </p:nvSpPr>
        <p:spPr>
          <a:xfrm>
            <a:off x="3931979" y="439788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5218C6A5-CAEB-06FF-83C2-EC19D5080029}"/>
              </a:ext>
            </a:extLst>
          </p:cNvPr>
          <p:cNvSpPr/>
          <p:nvPr/>
        </p:nvSpPr>
        <p:spPr>
          <a:xfrm>
            <a:off x="4255141" y="1064081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3CA7E498-1427-C928-63D9-595C7DC5424C}"/>
              </a:ext>
            </a:extLst>
          </p:cNvPr>
          <p:cNvSpPr/>
          <p:nvPr/>
        </p:nvSpPr>
        <p:spPr>
          <a:xfrm>
            <a:off x="4485055" y="1881471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33995FAE-8226-E61B-FD36-412B16FA368E}"/>
              </a:ext>
            </a:extLst>
          </p:cNvPr>
          <p:cNvSpPr/>
          <p:nvPr/>
        </p:nvSpPr>
        <p:spPr>
          <a:xfrm>
            <a:off x="4644180" y="3509113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56477B0A-44D6-93C3-E893-0B45BD9BE8C1}"/>
              </a:ext>
            </a:extLst>
          </p:cNvPr>
          <p:cNvSpPr/>
          <p:nvPr/>
        </p:nvSpPr>
        <p:spPr>
          <a:xfrm>
            <a:off x="4155100" y="5432784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32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0538" y="1205159"/>
            <a:ext cx="5833369" cy="1789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Manrope" pitchFamily="2" charset="0"/>
              </a:rPr>
              <a:t>Научно-практические конференции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800" dirty="0">
              <a:latin typeface="Manrope" pitchFamily="2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Manrope" pitchFamily="2" charset="0"/>
              </a:rPr>
              <a:t>Обучающие семинары, вебинары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800" dirty="0">
              <a:latin typeface="Manrope" pitchFamily="2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Manrope" pitchFamily="2" charset="0"/>
              </a:rPr>
              <a:t>Корпоративное повышение квалификации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800" dirty="0">
              <a:latin typeface="Manrope" pitchFamily="2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Manrope" pitchFamily="2" charset="0"/>
              </a:rPr>
              <a:t>Обмен опытом, мастер-классы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6B20C67-FDE7-9FB2-8E05-66370374A7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7C7B7E-02CD-1C7C-4C25-5FB6E89BEEF6}"/>
              </a:ext>
            </a:extLst>
          </p:cNvPr>
          <p:cNvSpPr txBox="1"/>
          <p:nvPr/>
        </p:nvSpPr>
        <p:spPr>
          <a:xfrm>
            <a:off x="5933981" y="1205159"/>
            <a:ext cx="583337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Manrope" pitchFamily="2" charset="0"/>
              </a:rPr>
              <a:t>«Школа молодого педагога»</a:t>
            </a:r>
          </a:p>
          <a:p>
            <a:pPr algn="just">
              <a:spcAft>
                <a:spcPts val="0"/>
              </a:spcAft>
            </a:pPr>
            <a:endParaRPr lang="ru-RU" sz="800" dirty="0">
              <a:latin typeface="Manrope" pitchFamily="2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Manrope" pitchFamily="2" charset="0"/>
              </a:rPr>
              <a:t>Тренинги толерантности и профилактики эмоционального выгорания</a:t>
            </a:r>
          </a:p>
          <a:p>
            <a:pPr algn="just">
              <a:spcAft>
                <a:spcPts val="0"/>
              </a:spcAft>
            </a:pPr>
            <a:endParaRPr lang="ru-RU" sz="800" dirty="0">
              <a:latin typeface="Manrope" pitchFamily="2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Manrope" pitchFamily="2" charset="0"/>
              </a:rPr>
              <a:t>Дополнительная общеразвивающая программа «Школа вожатых: инклюзивные практики»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6BFA02CD-4035-7B9D-06ED-9F934C9FF235}"/>
              </a:ext>
            </a:extLst>
          </p:cNvPr>
          <p:cNvCxnSpPr>
            <a:cxnSpLocks/>
          </p:cNvCxnSpPr>
          <p:nvPr/>
        </p:nvCxnSpPr>
        <p:spPr>
          <a:xfrm>
            <a:off x="5672831" y="1473694"/>
            <a:ext cx="0" cy="13792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B8BDF37-13B7-2F8D-2772-EE0AA1F276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46" r="11606"/>
          <a:stretch/>
        </p:blipFill>
        <p:spPr>
          <a:xfrm>
            <a:off x="4676435" y="3665899"/>
            <a:ext cx="2313589" cy="2092483"/>
          </a:xfrm>
          <a:prstGeom prst="ellipse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5268F4C-0142-5149-0A88-CAB13F83B2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93" t="30432" r="33612" b="21689"/>
          <a:stretch/>
        </p:blipFill>
        <p:spPr>
          <a:xfrm>
            <a:off x="3650273" y="5210074"/>
            <a:ext cx="2022558" cy="1540778"/>
          </a:xfrm>
          <a:prstGeom prst="ellipse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079DB48D-82DF-C002-EE43-4DE11E148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3" t="-20" r="21001" b="20"/>
          <a:stretch/>
        </p:blipFill>
        <p:spPr bwMode="auto">
          <a:xfrm>
            <a:off x="814294" y="3828243"/>
            <a:ext cx="2763663" cy="27636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1BA65E3-0B45-152C-C5C2-A322FAD717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" r="7430"/>
          <a:stretch/>
        </p:blipFill>
        <p:spPr>
          <a:xfrm>
            <a:off x="9018785" y="4163832"/>
            <a:ext cx="2842370" cy="2092483"/>
          </a:xfrm>
          <a:prstGeom prst="ellipse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EE2301B-8B78-9308-A506-11C524E7CB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60" r="21700"/>
          <a:stretch/>
        </p:blipFill>
        <p:spPr>
          <a:xfrm>
            <a:off x="7065686" y="4417435"/>
            <a:ext cx="1877437" cy="187743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6698655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1CD72FF2-477F-10D1-A4F3-64A4C580FEAB}"/>
              </a:ext>
            </a:extLst>
          </p:cNvPr>
          <p:cNvSpPr/>
          <p:nvPr/>
        </p:nvSpPr>
        <p:spPr>
          <a:xfrm>
            <a:off x="8521586" y="4189917"/>
            <a:ext cx="2372468" cy="1888624"/>
          </a:xfrm>
          <a:prstGeom prst="roundRect">
            <a:avLst/>
          </a:prstGeom>
          <a:solidFill>
            <a:srgbClr val="FDF1E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D99581B1-C174-FF73-8F9C-7807C185CC70}"/>
              </a:ext>
            </a:extLst>
          </p:cNvPr>
          <p:cNvSpPr/>
          <p:nvPr/>
        </p:nvSpPr>
        <p:spPr>
          <a:xfrm>
            <a:off x="5137714" y="4203395"/>
            <a:ext cx="2372468" cy="1888624"/>
          </a:xfrm>
          <a:prstGeom prst="roundRect">
            <a:avLst/>
          </a:prstGeom>
          <a:solidFill>
            <a:srgbClr val="FDF1E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BB04B320-9D2A-A419-608B-12AAE576B141}"/>
              </a:ext>
            </a:extLst>
          </p:cNvPr>
          <p:cNvSpPr/>
          <p:nvPr/>
        </p:nvSpPr>
        <p:spPr>
          <a:xfrm>
            <a:off x="1753844" y="4216644"/>
            <a:ext cx="2372468" cy="1888624"/>
          </a:xfrm>
          <a:prstGeom prst="roundRect">
            <a:avLst/>
          </a:prstGeom>
          <a:solidFill>
            <a:srgbClr val="FDF1E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071E94C0-9050-9053-A0D8-9C86E37E63F5}"/>
              </a:ext>
            </a:extLst>
          </p:cNvPr>
          <p:cNvSpPr/>
          <p:nvPr/>
        </p:nvSpPr>
        <p:spPr>
          <a:xfrm>
            <a:off x="8521586" y="1923629"/>
            <a:ext cx="2372468" cy="1888624"/>
          </a:xfrm>
          <a:prstGeom prst="roundRect">
            <a:avLst/>
          </a:prstGeom>
          <a:solidFill>
            <a:srgbClr val="FDF1E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F0FDB3BA-9A7D-7B83-9165-812DCE557583}"/>
              </a:ext>
            </a:extLst>
          </p:cNvPr>
          <p:cNvSpPr/>
          <p:nvPr/>
        </p:nvSpPr>
        <p:spPr>
          <a:xfrm>
            <a:off x="5137715" y="1923629"/>
            <a:ext cx="2372468" cy="1888624"/>
          </a:xfrm>
          <a:prstGeom prst="roundRect">
            <a:avLst/>
          </a:prstGeom>
          <a:solidFill>
            <a:srgbClr val="FDF1E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CC1A9F63-EA23-778F-946C-902C105AEF8E}"/>
              </a:ext>
            </a:extLst>
          </p:cNvPr>
          <p:cNvSpPr/>
          <p:nvPr/>
        </p:nvSpPr>
        <p:spPr>
          <a:xfrm>
            <a:off x="1753844" y="1923629"/>
            <a:ext cx="2372468" cy="1888624"/>
          </a:xfrm>
          <a:prstGeom prst="roundRect">
            <a:avLst/>
          </a:prstGeom>
          <a:solidFill>
            <a:srgbClr val="FDF1E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4679" y="1025220"/>
            <a:ext cx="8010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ИНКЛЮЗИВНОЕ ОБРАЗОВАТЕЛЬНОЕ ПРОСТРАНСТВО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6B20C67-FDE7-9FB2-8E05-66370374A7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D3E9BA84-B87C-1381-66CF-ADC1B86E5B73}"/>
              </a:ext>
            </a:extLst>
          </p:cNvPr>
          <p:cNvSpPr/>
          <p:nvPr/>
        </p:nvSpPr>
        <p:spPr>
          <a:xfrm>
            <a:off x="1461207" y="2099703"/>
            <a:ext cx="2372468" cy="1888624"/>
          </a:xfrm>
          <a:prstGeom prst="roundRect">
            <a:avLst/>
          </a:prstGeom>
          <a:solidFill>
            <a:srgbClr val="FEFBF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anrope" pitchFamily="2" charset="0"/>
              </a:rPr>
              <a:t>Доступность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660B6A72-8563-52B8-BE3C-FE54629164E7}"/>
              </a:ext>
            </a:extLst>
          </p:cNvPr>
          <p:cNvSpPr/>
          <p:nvPr/>
        </p:nvSpPr>
        <p:spPr>
          <a:xfrm>
            <a:off x="4845078" y="2099703"/>
            <a:ext cx="2372468" cy="1888624"/>
          </a:xfrm>
          <a:prstGeom prst="roundRect">
            <a:avLst/>
          </a:prstGeom>
          <a:solidFill>
            <a:srgbClr val="FEFBF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Manrope" pitchFamily="2" charset="0"/>
              </a:rPr>
              <a:t>Многофункци-ональность</a:t>
            </a:r>
            <a:endParaRPr lang="ru-RU" sz="2000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D28D2C21-6C3F-375B-7994-6CA312F6B955}"/>
              </a:ext>
            </a:extLst>
          </p:cNvPr>
          <p:cNvSpPr/>
          <p:nvPr/>
        </p:nvSpPr>
        <p:spPr>
          <a:xfrm>
            <a:off x="8228949" y="2099703"/>
            <a:ext cx="2308845" cy="1888624"/>
          </a:xfrm>
          <a:prstGeom prst="roundRect">
            <a:avLst/>
          </a:prstGeom>
          <a:solidFill>
            <a:srgbClr val="FEFBF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anrope" pitchFamily="2" charset="0"/>
              </a:rPr>
              <a:t>Трансформация и модульность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EA1B1422-AC15-3816-78C1-D112B9A3228E}"/>
              </a:ext>
            </a:extLst>
          </p:cNvPr>
          <p:cNvSpPr/>
          <p:nvPr/>
        </p:nvSpPr>
        <p:spPr>
          <a:xfrm>
            <a:off x="1461206" y="4387048"/>
            <a:ext cx="2372468" cy="1888624"/>
          </a:xfrm>
          <a:prstGeom prst="roundRect">
            <a:avLst/>
          </a:prstGeom>
          <a:solidFill>
            <a:srgbClr val="FEFBF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anrope" pitchFamily="2" charset="0"/>
              </a:rPr>
              <a:t>Зонирование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6E290B85-499B-B097-4D74-A1188CED84A5}"/>
              </a:ext>
            </a:extLst>
          </p:cNvPr>
          <p:cNvSpPr/>
          <p:nvPr/>
        </p:nvSpPr>
        <p:spPr>
          <a:xfrm>
            <a:off x="4845078" y="4387048"/>
            <a:ext cx="2372468" cy="1888624"/>
          </a:xfrm>
          <a:prstGeom prst="roundRect">
            <a:avLst/>
          </a:prstGeom>
          <a:solidFill>
            <a:srgbClr val="FEFBF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anrope" pitchFamily="2" charset="0"/>
              </a:rPr>
              <a:t>Эргономичность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DBC73F7F-E51E-7C1D-39E8-31DD98B47878}"/>
              </a:ext>
            </a:extLst>
          </p:cNvPr>
          <p:cNvSpPr/>
          <p:nvPr/>
        </p:nvSpPr>
        <p:spPr>
          <a:xfrm>
            <a:off x="8228948" y="4387048"/>
            <a:ext cx="2308845" cy="1888624"/>
          </a:xfrm>
          <a:prstGeom prst="roundRect">
            <a:avLst/>
          </a:prstGeom>
          <a:solidFill>
            <a:srgbClr val="FEFBF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Manrope" pitchFamily="2" charset="0"/>
              </a:rPr>
              <a:t>Визуальные коммуникации</a:t>
            </a:r>
          </a:p>
        </p:txBody>
      </p:sp>
    </p:spTree>
    <p:extLst>
      <p:ext uri="{BB962C8B-B14F-4D97-AF65-F5344CB8AC3E}">
        <p14:creationId xmlns:p14="http://schemas.microsoft.com/office/powerpoint/2010/main" val="923368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10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0097" y="391979"/>
            <a:ext cx="4910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Manrope" pitchFamily="2" charset="0"/>
              </a:rPr>
              <a:t>Учебные кабинеты, мастерские, студии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2ED23C-3996-DB1F-0906-1773E3B96F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B678CA-C000-F794-3426-73327F179E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126" y="1066006"/>
            <a:ext cx="3830082" cy="25567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D3E20E1-2DA7-21C8-BFDC-017ADAD70B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3835150"/>
            <a:ext cx="3830082" cy="25533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01BABD-1691-B90B-93EA-3EBBF2E302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126" y="3835150"/>
            <a:ext cx="3830082" cy="25533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4F16F17-0B9D-3028-9320-2C697C44AC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1069387"/>
            <a:ext cx="3830082" cy="25533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117D6D8-B4B0-1D21-0F80-AAE806D2D5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3" r="4566"/>
          <a:stretch/>
        </p:blipFill>
        <p:spPr>
          <a:xfrm>
            <a:off x="8254867" y="3835150"/>
            <a:ext cx="3537126" cy="25533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E1A6DE1-902E-F7FD-2543-2A8C44411E6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867" y="1066006"/>
            <a:ext cx="3537126" cy="255338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9115880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1524" y="382119"/>
            <a:ext cx="4270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Manrope" pitchFamily="2" charset="0"/>
              </a:rPr>
              <a:t>Дополнительные ресурсные зоны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6EDCF71-34AC-1539-7A65-57278C5FE4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F2B72ED-630A-5F6E-C1A9-507E07A708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838" y="1253971"/>
            <a:ext cx="3992362" cy="26615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859559D-1597-21C2-D468-FF1B70407E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448" y="4039102"/>
            <a:ext cx="3992362" cy="26617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E823AAB-F154-8D22-796B-98478D1DB3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810" y="1253971"/>
            <a:ext cx="4061171" cy="26615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8E64516-D711-0B20-F616-D8E397D5AE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396" y="4039102"/>
            <a:ext cx="3548766" cy="26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4916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9859FF3-968E-9741-E922-A98001E4E0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F48140D-6469-BAC5-B326-DDEE84A32B25}"/>
              </a:ext>
            </a:extLst>
          </p:cNvPr>
          <p:cNvSpPr/>
          <p:nvPr/>
        </p:nvSpPr>
        <p:spPr>
          <a:xfrm>
            <a:off x="6682433" y="382119"/>
            <a:ext cx="4977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Manrope" pitchFamily="2" charset="0"/>
              </a:rPr>
              <a:t>Площадки для двигательной активности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189C324-EE4C-9AE4-6221-051E6FB413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17" y="1705862"/>
            <a:ext cx="4245939" cy="28306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C0D792-5C01-AEC5-6E59-44E02F076C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846" y="1705862"/>
            <a:ext cx="4245940" cy="28306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F62C1AE-9D91-5BB7-512E-4D6FDF5D59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706" y="3647749"/>
            <a:ext cx="3770842" cy="282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935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68362" y="401839"/>
            <a:ext cx="5647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Manrope" pitchFamily="2" charset="0"/>
              </a:rPr>
              <a:t>Библиотека, актовый зал, парковая зона, пляж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79E1BE1-FFAC-6CE3-C7E7-A2A577A3CE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51B2D03-FC4A-2548-480A-A882D442B4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964" y="3836969"/>
            <a:ext cx="4213799" cy="28091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7DB36D9-C8C9-71A6-A0CE-769F3B3575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537" y="3856689"/>
            <a:ext cx="4933738" cy="2809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837FA49-3BDC-E06F-FAB7-E781E25414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32" y="1123284"/>
            <a:ext cx="3925830" cy="23923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412BFE0-B037-BC95-2FD6-85B48FA192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500" y="1113088"/>
            <a:ext cx="3595456" cy="23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4939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32454" y="382119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Manrope" pitchFamily="2" charset="0"/>
              </a:rPr>
              <a:t>Графические композиции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EA70A6D-261D-C118-973A-C06C87077A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E18078-BD45-696F-C268-6412F2EC74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63" y="1272093"/>
            <a:ext cx="4616947" cy="30779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E7F37F1-31AB-89E4-48B2-21F82552C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86" b="7138"/>
          <a:stretch/>
        </p:blipFill>
        <p:spPr>
          <a:xfrm>
            <a:off x="6688589" y="1272093"/>
            <a:ext cx="5006297" cy="30779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CB8E84B-063A-B3E6-DB1C-2C81BE6F47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989" y="4568304"/>
            <a:ext cx="2713608" cy="20352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9DEECC4-D7DA-2E46-B0D1-1B71AD7F89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56" b="16000"/>
          <a:stretch/>
        </p:blipFill>
        <p:spPr>
          <a:xfrm>
            <a:off x="4739196" y="4540611"/>
            <a:ext cx="2713608" cy="20352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6A1E42D-EDB5-102B-B9BD-9003C7579EE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73" y="4540611"/>
            <a:ext cx="2713608" cy="20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2675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385" y="1160017"/>
            <a:ext cx="7551937" cy="4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ПРОГРАММНО-МЕТОДИЧЕСКОЕ ОБЕСПЕЧЕНИЕ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34679" y="2372313"/>
            <a:ext cx="85373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algn="just">
              <a:spcAft>
                <a:spcPts val="0"/>
              </a:spcAft>
            </a:pPr>
            <a:r>
              <a:rPr lang="ru-RU" sz="2000" dirty="0">
                <a:latin typeface="Manrope" pitchFamily="2" charset="0"/>
              </a:rPr>
              <a:t>Образовательные программы смен должны быть ориентированы на:</a:t>
            </a:r>
          </a:p>
          <a:p>
            <a:pPr marL="36195" marR="36195" algn="just">
              <a:spcAft>
                <a:spcPts val="0"/>
              </a:spcAft>
            </a:pPr>
            <a:endParaRPr lang="ru-RU" sz="2000" dirty="0">
              <a:latin typeface="Manrope" pitchFamily="2" charset="0"/>
            </a:endParaRPr>
          </a:p>
          <a:p>
            <a:pPr marL="36195" marR="36195" algn="just">
              <a:spcAft>
                <a:spcPts val="0"/>
              </a:spcAft>
            </a:pPr>
            <a:r>
              <a:rPr lang="ru-RU" sz="2000" dirty="0">
                <a:latin typeface="Manrope" pitchFamily="2" charset="0"/>
              </a:rPr>
              <a:t>социализацию обучающихся</a:t>
            </a:r>
          </a:p>
          <a:p>
            <a:pPr marL="36195" marR="36195" algn="just">
              <a:spcAft>
                <a:spcPts val="0"/>
              </a:spcAft>
            </a:pPr>
            <a:endParaRPr lang="ru-RU" sz="2000" dirty="0">
              <a:latin typeface="Manrope" pitchFamily="2" charset="0"/>
            </a:endParaRPr>
          </a:p>
          <a:p>
            <a:pPr marL="36195" marR="36195" algn="just">
              <a:spcAft>
                <a:spcPts val="0"/>
              </a:spcAft>
            </a:pPr>
            <a:r>
              <a:rPr lang="ru-RU" sz="2000" dirty="0">
                <a:latin typeface="Manrope" pitchFamily="2" charset="0"/>
              </a:rPr>
              <a:t>личностное развитие </a:t>
            </a:r>
          </a:p>
          <a:p>
            <a:pPr marL="36195" marR="36195" algn="just">
              <a:spcAft>
                <a:spcPts val="0"/>
              </a:spcAft>
            </a:pPr>
            <a:endParaRPr lang="ru-RU" sz="2000" dirty="0">
              <a:latin typeface="Manrope" pitchFamily="2" charset="0"/>
            </a:endParaRPr>
          </a:p>
          <a:p>
            <a:pPr marL="36195" marR="36195" algn="just">
              <a:spcAft>
                <a:spcPts val="0"/>
              </a:spcAft>
            </a:pPr>
            <a:r>
              <a:rPr lang="ru-RU" sz="2000" dirty="0">
                <a:latin typeface="Manrope" pitchFamily="2" charset="0"/>
              </a:rPr>
              <a:t>формирование коммуникативных навыков</a:t>
            </a:r>
          </a:p>
          <a:p>
            <a:pPr marL="36195" marR="36195" algn="just">
              <a:spcAft>
                <a:spcPts val="0"/>
              </a:spcAft>
            </a:pPr>
            <a:endParaRPr lang="ru-RU" sz="2000" dirty="0">
              <a:latin typeface="Manrope" pitchFamily="2" charset="0"/>
            </a:endParaRPr>
          </a:p>
          <a:p>
            <a:pPr marL="36195" marR="36195" algn="just">
              <a:spcAft>
                <a:spcPts val="0"/>
              </a:spcAft>
            </a:pPr>
            <a:r>
              <a:rPr lang="ru-RU" sz="2000" dirty="0">
                <a:latin typeface="Manrope" pitchFamily="2" charset="0"/>
              </a:rPr>
              <a:t>навыков самореализации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B32C8D-CC0B-EA52-96D5-0758E68EEA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E13773E0-472E-4A47-66EF-79D0F7980D79}"/>
              </a:ext>
            </a:extLst>
          </p:cNvPr>
          <p:cNvSpPr/>
          <p:nvPr/>
        </p:nvSpPr>
        <p:spPr>
          <a:xfrm>
            <a:off x="1370021" y="2980399"/>
            <a:ext cx="482066" cy="421815"/>
          </a:xfrm>
          <a:prstGeom prst="ellipse">
            <a:avLst/>
          </a:prstGeom>
          <a:solidFill>
            <a:srgbClr val="6BC4D0"/>
          </a:solidFill>
          <a:ln>
            <a:solidFill>
              <a:srgbClr val="FEFBF4"/>
            </a:solidFill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7AB4830D-9C29-62E2-710B-9C4F0063B86B}"/>
              </a:ext>
            </a:extLst>
          </p:cNvPr>
          <p:cNvSpPr/>
          <p:nvPr/>
        </p:nvSpPr>
        <p:spPr>
          <a:xfrm>
            <a:off x="1370021" y="3591206"/>
            <a:ext cx="482066" cy="421815"/>
          </a:xfrm>
          <a:prstGeom prst="ellipse">
            <a:avLst/>
          </a:prstGeom>
          <a:solidFill>
            <a:srgbClr val="6BC4D0"/>
          </a:solidFill>
          <a:ln>
            <a:solidFill>
              <a:srgbClr val="FEFBF4"/>
            </a:solidFill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E74B47DE-56E1-61F8-289B-CFD56EBF2A1B}"/>
              </a:ext>
            </a:extLst>
          </p:cNvPr>
          <p:cNvSpPr/>
          <p:nvPr/>
        </p:nvSpPr>
        <p:spPr>
          <a:xfrm>
            <a:off x="1370021" y="4202013"/>
            <a:ext cx="482066" cy="421815"/>
          </a:xfrm>
          <a:prstGeom prst="ellipse">
            <a:avLst/>
          </a:prstGeom>
          <a:solidFill>
            <a:srgbClr val="6BC4D0"/>
          </a:solidFill>
          <a:ln>
            <a:solidFill>
              <a:srgbClr val="FEFBF4"/>
            </a:solidFill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7AD37DD2-59FC-AB2F-C38B-C0BCC14CD3BA}"/>
              </a:ext>
            </a:extLst>
          </p:cNvPr>
          <p:cNvSpPr/>
          <p:nvPr/>
        </p:nvSpPr>
        <p:spPr>
          <a:xfrm>
            <a:off x="1370021" y="4812820"/>
            <a:ext cx="482066" cy="421815"/>
          </a:xfrm>
          <a:prstGeom prst="ellipse">
            <a:avLst/>
          </a:prstGeom>
          <a:solidFill>
            <a:srgbClr val="6BC4D0"/>
          </a:solidFill>
          <a:ln>
            <a:solidFill>
              <a:srgbClr val="FEFBF4"/>
            </a:solidFill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498423D1-5FD0-D7F8-D347-1984CF5783AF}"/>
              </a:ext>
            </a:extLst>
          </p:cNvPr>
          <p:cNvCxnSpPr>
            <a:cxnSpLocks/>
          </p:cNvCxnSpPr>
          <p:nvPr/>
        </p:nvCxnSpPr>
        <p:spPr>
          <a:xfrm>
            <a:off x="511220" y="1843025"/>
            <a:ext cx="680398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693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672" y="1673850"/>
            <a:ext cx="53255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Manrope" pitchFamily="2" charset="0"/>
              </a:rPr>
              <a:t>Всероссийский детский центр «Алые паруса» — это федеральный центр, который является нетиповой образовательной организацией, созданной для отдыха и оздоровления одаренных обучающихся с соматическими заболеваниями, обучающихся с ограниченными возможностями здоровья, инвалидностью, имеющих ментальные нарушения.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27B7034-672D-33B4-A276-61154E381F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7EFF257-3EB5-E09E-3D63-63D0F6EC08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850" y="1673850"/>
            <a:ext cx="5630079" cy="3892533"/>
          </a:xfrm>
          <a:prstGeom prst="round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E7B81F3-74A5-DA26-0DF3-E92BD660F210}"/>
              </a:ext>
            </a:extLst>
          </p:cNvPr>
          <p:cNvSpPr/>
          <p:nvPr/>
        </p:nvSpPr>
        <p:spPr>
          <a:xfrm>
            <a:off x="499672" y="5067462"/>
            <a:ext cx="5269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anrope" pitchFamily="2" charset="0"/>
                <a:ea typeface="Times New Roman" panose="02020603050405020304" pitchFamily="18" charset="0"/>
              </a:rPr>
              <a:t>От 10 до 35% обучающихся  - с ограниченными возможностями здоровья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F384B31-0312-1884-BBB9-461E49075781}"/>
              </a:ext>
            </a:extLst>
          </p:cNvPr>
          <p:cNvSpPr/>
          <p:nvPr/>
        </p:nvSpPr>
        <p:spPr>
          <a:xfrm>
            <a:off x="499672" y="3867133"/>
            <a:ext cx="5844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latin typeface="Manrope" pitchFamily="2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r>
              <a:rPr lang="ru-RU" sz="2400" i="1" dirty="0">
                <a:latin typeface="Manrope" pitchFamily="2" charset="0"/>
                <a:ea typeface="Times New Roman" panose="02020603050405020304" pitchFamily="18" charset="0"/>
                <a:cs typeface="Segoe UI Light" panose="020B0502040204020203" pitchFamily="34" charset="0"/>
              </a:rPr>
              <a:t>КАЖДАЯ СМЕНА В ЦЕНТРЕ – ИНКЛЮЗИВНАЯ!</a:t>
            </a:r>
            <a:endParaRPr lang="ru-RU" sz="2400" i="1" dirty="0">
              <a:latin typeface="Manrope" pitchFamily="2" charset="0"/>
              <a:cs typeface="Segoe UI Light" panose="020B0502040204020203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61A4D305-C986-DC57-6302-4D0B0B331D4B}"/>
              </a:ext>
            </a:extLst>
          </p:cNvPr>
          <p:cNvCxnSpPr>
            <a:cxnSpLocks/>
          </p:cNvCxnSpPr>
          <p:nvPr/>
        </p:nvCxnSpPr>
        <p:spPr>
          <a:xfrm>
            <a:off x="556150" y="4097946"/>
            <a:ext cx="362523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05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6D4747-3D43-518E-1FC8-688F54B698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55703B-D483-3FAC-EA2C-4E111B6F2D00}"/>
              </a:ext>
            </a:extLst>
          </p:cNvPr>
          <p:cNvSpPr txBox="1"/>
          <p:nvPr/>
        </p:nvSpPr>
        <p:spPr>
          <a:xfrm>
            <a:off x="1934679" y="1099233"/>
            <a:ext cx="8076461" cy="85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КЛЮЧЕВЫЕ ПРИНЦИПЫ РАЗРАБОТКИ АДАПТИРОВАННЫХ ДОПОЛНИТЕЛЬНЫХ ОБЩЕРАЗВИВАЮЩИХ ПРОГРАММ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5E4E469F-CA7A-D53C-12AF-0699D1E03854}"/>
              </a:ext>
            </a:extLst>
          </p:cNvPr>
          <p:cNvSpPr/>
          <p:nvPr/>
        </p:nvSpPr>
        <p:spPr>
          <a:xfrm>
            <a:off x="8236348" y="2237173"/>
            <a:ext cx="3474777" cy="4187940"/>
          </a:xfrm>
          <a:prstGeom prst="roundRect">
            <a:avLst/>
          </a:prstGeom>
          <a:solidFill>
            <a:srgbClr val="FDF1E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anrope" pitchFamily="2" charset="0"/>
              </a:rPr>
              <a:t>Адаптация дидактических, оценочных материалов для поддержания интереса обучающегося к выбранной программе, при необходимости – индивидуальный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Manrope" pitchFamily="2" charset="0"/>
              </a:rPr>
              <a:t>учебный план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8C0BE0EC-F848-3DC5-44B5-C2DEE8069E88}"/>
              </a:ext>
            </a:extLst>
          </p:cNvPr>
          <p:cNvSpPr/>
          <p:nvPr/>
        </p:nvSpPr>
        <p:spPr>
          <a:xfrm>
            <a:off x="4150498" y="2237173"/>
            <a:ext cx="3717239" cy="4187940"/>
          </a:xfrm>
          <a:prstGeom prst="roundRect">
            <a:avLst/>
          </a:prstGeom>
          <a:solidFill>
            <a:srgbClr val="FDF1E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anrope" pitchFamily="2" charset="0"/>
              </a:rPr>
              <a:t>Регулирование режима занятий (продолжительность одного занятия 35-40 минут, перерыв 10 минут),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Manrope" pitchFamily="2" charset="0"/>
              </a:rPr>
              <a:t> в неделю по одной программе обучающийся посещает 2-3 занятия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Manrope" pitchFamily="2" charset="0"/>
              </a:rPr>
              <a:t>по 2 академических часа, программы в среднем рассчитаны на 18 часов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ECE482BB-81AB-DE9D-AF76-514358B79839}"/>
              </a:ext>
            </a:extLst>
          </p:cNvPr>
          <p:cNvSpPr/>
          <p:nvPr/>
        </p:nvSpPr>
        <p:spPr>
          <a:xfrm>
            <a:off x="307110" y="2237173"/>
            <a:ext cx="3474777" cy="4187940"/>
          </a:xfrm>
          <a:prstGeom prst="roundRect">
            <a:avLst/>
          </a:prstGeom>
          <a:solidFill>
            <a:srgbClr val="FDF1E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Manrope" pitchFamily="2" charset="0"/>
              </a:rPr>
              <a:t>Индивидуальный подход и учет интересов, особых образовательных потребностей и особенностей развития каждого ребенка в соответствии с нозологией</a:t>
            </a:r>
          </a:p>
        </p:txBody>
      </p:sp>
    </p:spTree>
    <p:extLst>
      <p:ext uri="{BB962C8B-B14F-4D97-AF65-F5344CB8AC3E}">
        <p14:creationId xmlns:p14="http://schemas.microsoft.com/office/powerpoint/2010/main" val="176899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9026" y="1025711"/>
            <a:ext cx="4476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ШИРОКИЙ СПЕКТР ПРОГРАММ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215835"/>
            <a:ext cx="6096000" cy="40690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Manrope" pitchFamily="2" charset="0"/>
              </a:rPr>
              <a:t>Приоритетные педагогические технологии: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034FFE2-D95B-05D8-7996-B1406FF23D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53D1396-1926-C530-2779-1D9CBBAC4154}"/>
              </a:ext>
            </a:extLst>
          </p:cNvPr>
          <p:cNvSpPr/>
          <p:nvPr/>
        </p:nvSpPr>
        <p:spPr>
          <a:xfrm>
            <a:off x="515042" y="2855846"/>
            <a:ext cx="58236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Manrope" pitchFamily="2" charset="0"/>
              </a:rPr>
              <a:t>Проектная деятельность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Manrope" pitchFamily="2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Manrope" pitchFamily="2" charset="0"/>
              </a:rPr>
              <a:t>Коллективное творческое дело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Manrope" pitchFamily="2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Manrope" pitchFamily="2" charset="0"/>
              </a:rPr>
              <a:t>Игровые технологии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Manrope" pitchFamily="2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Manrope" pitchFamily="2" charset="0"/>
              </a:rPr>
              <a:t>Информационно-коммуникационные технологии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Manrope" pitchFamily="2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Manrope" pitchFamily="2" charset="0"/>
              </a:rPr>
              <a:t>Здоровьесберегающие технологии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0EBD0266-4D1D-7F82-6D3F-1BBE4B356A58}"/>
              </a:ext>
            </a:extLst>
          </p:cNvPr>
          <p:cNvCxnSpPr>
            <a:cxnSpLocks/>
          </p:cNvCxnSpPr>
          <p:nvPr/>
        </p:nvCxnSpPr>
        <p:spPr>
          <a:xfrm>
            <a:off x="515042" y="3335952"/>
            <a:ext cx="2973883" cy="0"/>
          </a:xfrm>
          <a:prstGeom prst="line">
            <a:avLst/>
          </a:prstGeom>
          <a:ln>
            <a:solidFill>
              <a:srgbClr val="6BC4D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23D08094-F45D-7105-EF04-A933657E535D}"/>
              </a:ext>
            </a:extLst>
          </p:cNvPr>
          <p:cNvCxnSpPr>
            <a:cxnSpLocks/>
          </p:cNvCxnSpPr>
          <p:nvPr/>
        </p:nvCxnSpPr>
        <p:spPr>
          <a:xfrm>
            <a:off x="515042" y="3939634"/>
            <a:ext cx="2973883" cy="0"/>
          </a:xfrm>
          <a:prstGeom prst="line">
            <a:avLst/>
          </a:prstGeom>
          <a:ln>
            <a:solidFill>
              <a:srgbClr val="6BC4D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92121CD5-BE86-10C9-C65B-5FCDBC28D1D5}"/>
              </a:ext>
            </a:extLst>
          </p:cNvPr>
          <p:cNvCxnSpPr>
            <a:cxnSpLocks/>
          </p:cNvCxnSpPr>
          <p:nvPr/>
        </p:nvCxnSpPr>
        <p:spPr>
          <a:xfrm>
            <a:off x="515042" y="4587704"/>
            <a:ext cx="2973883" cy="0"/>
          </a:xfrm>
          <a:prstGeom prst="line">
            <a:avLst/>
          </a:prstGeom>
          <a:ln>
            <a:solidFill>
              <a:srgbClr val="6BC4D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8CC30D83-00AB-AC65-D3E8-6D1657E8F48D}"/>
              </a:ext>
            </a:extLst>
          </p:cNvPr>
          <p:cNvCxnSpPr>
            <a:cxnSpLocks/>
          </p:cNvCxnSpPr>
          <p:nvPr/>
        </p:nvCxnSpPr>
        <p:spPr>
          <a:xfrm>
            <a:off x="587543" y="5493226"/>
            <a:ext cx="2973883" cy="0"/>
          </a:xfrm>
          <a:prstGeom prst="line">
            <a:avLst/>
          </a:prstGeom>
          <a:ln>
            <a:solidFill>
              <a:srgbClr val="6BC4D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A7983B2-5F44-1465-B565-F184F203E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95" r="5738"/>
          <a:stretch/>
        </p:blipFill>
        <p:spPr>
          <a:xfrm>
            <a:off x="9374885" y="4040464"/>
            <a:ext cx="2463553" cy="2463553"/>
          </a:xfrm>
          <a:prstGeom prst="ellipse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E43CF2C-19EC-73A5-E211-779DCC13E7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44" r="10190"/>
          <a:stretch/>
        </p:blipFill>
        <p:spPr>
          <a:xfrm>
            <a:off x="6096000" y="3429000"/>
            <a:ext cx="3022522" cy="3022522"/>
          </a:xfrm>
          <a:prstGeom prst="ellipse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94FD56B-10C4-AFDD-8A54-6A92F2A7D0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xfrm>
            <a:off x="8423623" y="1725857"/>
            <a:ext cx="2028030" cy="202803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8208553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2250" y="2557587"/>
            <a:ext cx="8647500" cy="164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ГРАМОТНАЯ ОРГАНИЗАЦИЯ СМЕНЫ С УЧЕТОМ ОБРАЗОВАТЕЛЬНЫХ И ИНДИВИДУАЛЬНО-ЛИЧНОСТНЫХ ОСОБЕННОСТЕЙ И ПОТРЕБНОСТЕЙ РАЗЛИЧНЫХ КАТЕГОРИЙ ОБУЧАЮЩИХСЯ НАЧИНАЕТСЯ ЕЩЕ ДО ЕЕ НАЧАЛА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6EC9EEE-8C04-213E-2E54-8AC2824829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31C0B5D9-2124-A5FD-4DBF-D256F63CC1BD}"/>
              </a:ext>
            </a:extLst>
          </p:cNvPr>
          <p:cNvCxnSpPr>
            <a:cxnSpLocks/>
          </p:cNvCxnSpPr>
          <p:nvPr/>
        </p:nvCxnSpPr>
        <p:spPr>
          <a:xfrm>
            <a:off x="1146952" y="4426427"/>
            <a:ext cx="205788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255DE94-6EB2-FFC8-B92A-1A8359622774}"/>
              </a:ext>
            </a:extLst>
          </p:cNvPr>
          <p:cNvCxnSpPr>
            <a:cxnSpLocks/>
          </p:cNvCxnSpPr>
          <p:nvPr/>
        </p:nvCxnSpPr>
        <p:spPr>
          <a:xfrm>
            <a:off x="8809860" y="2190734"/>
            <a:ext cx="205788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B43171AC-BC0A-3881-1430-548929DFF36C}"/>
              </a:ext>
            </a:extLst>
          </p:cNvPr>
          <p:cNvCxnSpPr>
            <a:cxnSpLocks/>
          </p:cNvCxnSpPr>
          <p:nvPr/>
        </p:nvCxnSpPr>
        <p:spPr>
          <a:xfrm>
            <a:off x="1146952" y="2689934"/>
            <a:ext cx="0" cy="13792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599C596E-2C91-1920-121C-B9DF4276C184}"/>
              </a:ext>
            </a:extLst>
          </p:cNvPr>
          <p:cNvCxnSpPr>
            <a:cxnSpLocks/>
          </p:cNvCxnSpPr>
          <p:nvPr/>
        </p:nvCxnSpPr>
        <p:spPr>
          <a:xfrm>
            <a:off x="10867747" y="2689934"/>
            <a:ext cx="0" cy="137928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18070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32774" y="401839"/>
            <a:ext cx="2775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РАСПОРЯДОК ДНЯ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BEDA195-58A9-86D6-F8E8-13AA1986B1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351BA9C0-BB4B-67B0-C857-C65F695F5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73832"/>
              </p:ext>
            </p:extLst>
          </p:nvPr>
        </p:nvGraphicFramePr>
        <p:xfrm>
          <a:off x="903620" y="1006324"/>
          <a:ext cx="4772169" cy="5420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3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5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58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620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Пн. – Пт.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«Доброе утро, страна!» (подъем)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07.30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6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Утренние режимные моменты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07.30-07.45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6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Зарядка, линейка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07.45-08.00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6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Оздоровительные процедуры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08.00-15.10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86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08.30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6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в школе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09.00-13.10/14.10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6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завтрак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11-20-11.40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86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2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деятельность, в том числе коррекционно-развивающие занятия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13.30/14.30-15.00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6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«Дневная перезагрузка» (тихий час)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15.10-16.40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6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16.45-17.15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6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Оздоровительные процедуры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16.45-19.00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7048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деятельность, коррекционно-развивающие занятия, занятия по дополнительным общеразвивающим программам, мероприятия и события в рамках программы смены, прогулки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16.45-21.00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5286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Ужин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18.30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6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ужин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6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Вечерняя линейка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52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детских инициатив, информационный сбор экипажа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21.15-21.45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62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личной гигиены, отбой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21.45-22.00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71" marR="457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3FAE61D0-F18F-C07D-397A-41FECCB4F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78040"/>
              </p:ext>
            </p:extLst>
          </p:nvPr>
        </p:nvGraphicFramePr>
        <p:xfrm>
          <a:off x="6516212" y="1006324"/>
          <a:ext cx="5069148" cy="5683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20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34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Сб. – Вс.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«Доброе утро, страна!» (подъем)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07.30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Утренние режимные моменты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07.30-07.45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Зарядка, линейка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08.00-08.15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Оздоровительные процедуры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07.45-14.30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08.15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08.45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73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Внеурочная деятельность, коррекционно-развивающие занятия, занятия по дополнительным общеразвивающим программам, мероприятия и события в рамках программы смены, прогулки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09.00-14.30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«Дневная перезагрузка» (тихий час)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14.30-16.00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73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по дополнительным общеразвивающим программам, коррекционно-развивающие занятия, мероприятия и события в рамках программы смены, прогулки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16.30-21.00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8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Ужин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смена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смена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18.45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19.30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ужин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Вечерняя линейка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86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детских инициатив, информационный сбор отряда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21.15-21.45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8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личной гигиены, отбой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21.45-22.00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86" marR="48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016284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E8DC"/>
            </a:gs>
            <a:gs pos="91000">
              <a:srgbClr val="F3F7F3"/>
            </a:gs>
            <a:gs pos="39000">
              <a:srgbClr val="E8F6F8">
                <a:lumMod val="74000"/>
                <a:alpha val="44000"/>
              </a:srgbClr>
            </a:gs>
            <a:gs pos="74000">
              <a:srgbClr val="F4E8DC">
                <a:lumMod val="90000"/>
                <a:alpha val="60000"/>
              </a:srgbClr>
            </a:gs>
            <a:gs pos="100000">
              <a:srgbClr val="BDE2E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CED27623-5BEF-2C48-FE22-AC5B0F791EBA}"/>
              </a:ext>
            </a:extLst>
          </p:cNvPr>
          <p:cNvSpPr/>
          <p:nvPr/>
        </p:nvSpPr>
        <p:spPr>
          <a:xfrm>
            <a:off x="8303871" y="2180809"/>
            <a:ext cx="3474777" cy="2858610"/>
          </a:xfrm>
          <a:prstGeom prst="roundRect">
            <a:avLst/>
          </a:prstGeom>
          <a:solidFill>
            <a:srgbClr val="FEFBF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A17BC59C-5BEE-0CF2-42F5-C435C11FC363}"/>
              </a:ext>
            </a:extLst>
          </p:cNvPr>
          <p:cNvSpPr/>
          <p:nvPr/>
        </p:nvSpPr>
        <p:spPr>
          <a:xfrm>
            <a:off x="4375673" y="2184361"/>
            <a:ext cx="3474777" cy="2858610"/>
          </a:xfrm>
          <a:prstGeom prst="roundRect">
            <a:avLst/>
          </a:prstGeom>
          <a:solidFill>
            <a:srgbClr val="FEFBF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E6B62793-B105-87A5-6023-C1045F0A61BF}"/>
              </a:ext>
            </a:extLst>
          </p:cNvPr>
          <p:cNvSpPr/>
          <p:nvPr/>
        </p:nvSpPr>
        <p:spPr>
          <a:xfrm>
            <a:off x="307110" y="2184361"/>
            <a:ext cx="3474777" cy="2858610"/>
          </a:xfrm>
          <a:prstGeom prst="roundRect">
            <a:avLst/>
          </a:prstGeom>
          <a:solidFill>
            <a:srgbClr val="FEFBF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Прямоугольник 1"/>
          <p:cNvSpPr/>
          <p:nvPr/>
        </p:nvSpPr>
        <p:spPr>
          <a:xfrm>
            <a:off x="3665436" y="1261047"/>
            <a:ext cx="7592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ПРОДОЛЖИТЕЛЬНОСТЬ СМЕНЫ – 24 ДНЯ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5385" y="2601278"/>
            <a:ext cx="32900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Manrope" pitchFamily="2" charset="0"/>
              </a:rPr>
              <a:t>Организационный этап</a:t>
            </a:r>
          </a:p>
          <a:p>
            <a:pPr algn="ctr"/>
            <a:endParaRPr lang="ru-RU" dirty="0">
              <a:solidFill>
                <a:srgbClr val="000000"/>
              </a:solidFill>
              <a:latin typeface="Manrope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ADC104A-BE13-F808-2C0C-5A18790505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091F5E7-F285-14CA-CBB8-4B11BB816677}"/>
              </a:ext>
            </a:extLst>
          </p:cNvPr>
          <p:cNvSpPr/>
          <p:nvPr/>
        </p:nvSpPr>
        <p:spPr>
          <a:xfrm>
            <a:off x="4445261" y="2601278"/>
            <a:ext cx="32900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Manrope" pitchFamily="2" charset="0"/>
              </a:rPr>
              <a:t>Основной </a:t>
            </a:r>
            <a:br>
              <a:rPr lang="ru-RU" sz="2400" dirty="0">
                <a:solidFill>
                  <a:srgbClr val="000000"/>
                </a:solidFill>
                <a:latin typeface="Manrope" pitchFamily="2" charset="0"/>
              </a:rPr>
            </a:br>
            <a:r>
              <a:rPr lang="ru-RU" sz="2400" dirty="0">
                <a:solidFill>
                  <a:srgbClr val="000000"/>
                </a:solidFill>
                <a:latin typeface="Manrope" pitchFamily="2" charset="0"/>
              </a:rPr>
              <a:t>этап</a:t>
            </a:r>
          </a:p>
          <a:p>
            <a:pPr algn="ctr"/>
            <a:endParaRPr lang="ru-RU" dirty="0">
              <a:solidFill>
                <a:srgbClr val="000000"/>
              </a:solidFill>
              <a:latin typeface="Manrope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9D1E7E4-B202-2EB3-1EED-1987903C3D80}"/>
              </a:ext>
            </a:extLst>
          </p:cNvPr>
          <p:cNvSpPr/>
          <p:nvPr/>
        </p:nvSpPr>
        <p:spPr>
          <a:xfrm>
            <a:off x="9050380" y="2555111"/>
            <a:ext cx="1981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Manrope" pitchFamily="2" charset="0"/>
              </a:rPr>
              <a:t>Итоговый этап</a:t>
            </a:r>
          </a:p>
          <a:p>
            <a:pPr algn="ctr"/>
            <a:endParaRPr lang="ru-RU" sz="2400" dirty="0">
              <a:solidFill>
                <a:srgbClr val="000000"/>
              </a:solidFill>
              <a:latin typeface="Manrope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149" y="3851144"/>
            <a:ext cx="3406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Manrope" pitchFamily="2" charset="0"/>
              </a:rPr>
              <a:t>1-4 дни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Manrope" pitchFamily="2" charset="0"/>
              </a:rPr>
              <a:t>(у некоторых детей до 7 дней)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17957" y="3884867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Manrope" pitchFamily="2" charset="0"/>
              </a:rPr>
              <a:t>5-20 дни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423141" y="3804977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anrope" pitchFamily="2" charset="0"/>
              </a:rPr>
              <a:t>21-24 дни 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9DB7DCD9-B714-F88E-310C-208BECA3B543}"/>
              </a:ext>
            </a:extLst>
          </p:cNvPr>
          <p:cNvCxnSpPr>
            <a:cxnSpLocks/>
          </p:cNvCxnSpPr>
          <p:nvPr/>
        </p:nvCxnSpPr>
        <p:spPr>
          <a:xfrm>
            <a:off x="905735" y="3598655"/>
            <a:ext cx="205788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CA1AD5DB-383B-862E-A2EA-AE05D6C4C621}"/>
              </a:ext>
            </a:extLst>
          </p:cNvPr>
          <p:cNvCxnSpPr>
            <a:cxnSpLocks/>
          </p:cNvCxnSpPr>
          <p:nvPr/>
        </p:nvCxnSpPr>
        <p:spPr>
          <a:xfrm>
            <a:off x="5067056" y="3598655"/>
            <a:ext cx="205788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5493CAE-4ACF-2616-37B7-35C71828787A}"/>
              </a:ext>
            </a:extLst>
          </p:cNvPr>
          <p:cNvCxnSpPr>
            <a:cxnSpLocks/>
          </p:cNvCxnSpPr>
          <p:nvPr/>
        </p:nvCxnSpPr>
        <p:spPr>
          <a:xfrm>
            <a:off x="8974254" y="3598655"/>
            <a:ext cx="205788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292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284" y="1443841"/>
            <a:ext cx="11117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anrope" pitchFamily="2" charset="0"/>
              </a:rPr>
              <a:t>Адаптация ребенка к новым социальным условиям</a:t>
            </a:r>
          </a:p>
          <a:p>
            <a:endParaRPr lang="ru-RU" dirty="0">
              <a:solidFill>
                <a:srgbClr val="000000"/>
              </a:solidFill>
              <a:latin typeface="Manrope" pitchFamily="2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Manrope" pitchFamily="2" charset="0"/>
              </a:rPr>
              <a:t>Объединение детей в экипажи по возрастному принципу с допустимой разницей в 1 год </a:t>
            </a:r>
          </a:p>
          <a:p>
            <a:endParaRPr lang="ru-RU" dirty="0">
              <a:solidFill>
                <a:srgbClr val="000000"/>
              </a:solidFill>
              <a:latin typeface="Manrope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55427" y="422882"/>
            <a:ext cx="4019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Manrope" pitchFamily="2" charset="0"/>
              </a:rPr>
              <a:t>ОРГАНИЗАЦИОННЫЙ ЭТАП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FBED969-AF92-3DAE-2690-0162502C9E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404EE831-F040-FD05-C462-5227C834C6EE}"/>
              </a:ext>
            </a:extLst>
          </p:cNvPr>
          <p:cNvCxnSpPr>
            <a:cxnSpLocks/>
          </p:cNvCxnSpPr>
          <p:nvPr/>
        </p:nvCxnSpPr>
        <p:spPr>
          <a:xfrm>
            <a:off x="879027" y="1888892"/>
            <a:ext cx="5663816" cy="0"/>
          </a:xfrm>
          <a:prstGeom prst="line">
            <a:avLst/>
          </a:prstGeom>
          <a:ln>
            <a:solidFill>
              <a:srgbClr val="AD94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557720C1-A220-6F31-8983-E8F0A06BE8D2}"/>
              </a:ext>
            </a:extLst>
          </p:cNvPr>
          <p:cNvSpPr/>
          <p:nvPr/>
        </p:nvSpPr>
        <p:spPr>
          <a:xfrm>
            <a:off x="770284" y="2770327"/>
            <a:ext cx="4940968" cy="1787474"/>
          </a:xfrm>
          <a:prstGeom prst="roundRect">
            <a:avLst/>
          </a:prstGeom>
          <a:solidFill>
            <a:srgbClr val="6BC4D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AB5BE4E0-3A98-FE14-C4D7-6763B4F8132D}"/>
              </a:ext>
            </a:extLst>
          </p:cNvPr>
          <p:cNvSpPr/>
          <p:nvPr/>
        </p:nvSpPr>
        <p:spPr>
          <a:xfrm>
            <a:off x="770284" y="4775615"/>
            <a:ext cx="4940968" cy="1787474"/>
          </a:xfrm>
          <a:prstGeom prst="roundRect">
            <a:avLst/>
          </a:prstGeom>
          <a:solidFill>
            <a:srgbClr val="6BC4D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FBEE8AE-009F-1574-4679-9980A62E99E7}"/>
              </a:ext>
            </a:extLst>
          </p:cNvPr>
          <p:cNvSpPr/>
          <p:nvPr/>
        </p:nvSpPr>
        <p:spPr>
          <a:xfrm>
            <a:off x="1424538" y="2988141"/>
            <a:ext cx="3290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Manrope" pitchFamily="2" charset="0"/>
              </a:rPr>
              <a:t>ИНКЛЮЗИВНЫЙ ЭКИПАЖ</a:t>
            </a:r>
          </a:p>
          <a:p>
            <a:pPr algn="ctr"/>
            <a:endParaRPr lang="ru-RU" sz="2000" dirty="0">
              <a:solidFill>
                <a:srgbClr val="000000"/>
              </a:solidFill>
              <a:latin typeface="Manrope" pitchFamily="2" charset="0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Manrope" pitchFamily="2" charset="0"/>
              </a:rPr>
              <a:t>15 детей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Manrope" pitchFamily="2" charset="0"/>
              </a:rPr>
              <a:t>1-3 ребенка с ОВЗ</a:t>
            </a:r>
          </a:p>
          <a:p>
            <a:pPr algn="ctr"/>
            <a:endParaRPr lang="ru-RU" sz="1600" dirty="0">
              <a:solidFill>
                <a:srgbClr val="000000"/>
              </a:solidFill>
              <a:latin typeface="Manrope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06B99E0-52B5-6D1A-8176-83DDA6F94D24}"/>
              </a:ext>
            </a:extLst>
          </p:cNvPr>
          <p:cNvSpPr/>
          <p:nvPr/>
        </p:nvSpPr>
        <p:spPr>
          <a:xfrm>
            <a:off x="968038" y="5106202"/>
            <a:ext cx="45454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Manrope" pitchFamily="2" charset="0"/>
              </a:rPr>
              <a:t>СПЕЦИАЛИЗИРОВАННЫЙ ЭКИПАЖ</a:t>
            </a:r>
          </a:p>
          <a:p>
            <a:pPr algn="ctr"/>
            <a:endParaRPr lang="ru-RU" sz="2000" dirty="0">
              <a:solidFill>
                <a:srgbClr val="000000"/>
              </a:solidFill>
              <a:latin typeface="Manrope" pitchFamily="2" charset="0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Manrope" pitchFamily="2" charset="0"/>
              </a:rPr>
              <a:t>12 детей с ОВЗ</a:t>
            </a:r>
          </a:p>
          <a:p>
            <a:pPr algn="ctr"/>
            <a:endParaRPr lang="ru-RU" sz="1600" dirty="0">
              <a:solidFill>
                <a:srgbClr val="000000"/>
              </a:solidFill>
              <a:latin typeface="Manrope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3BE6607-0606-A991-6616-484C1C4365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750" y="2843301"/>
            <a:ext cx="4675909" cy="3429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16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3EDF1"/>
            </a:gs>
            <a:gs pos="38000">
              <a:srgbClr val="FEFBF4"/>
            </a:gs>
            <a:gs pos="76000">
              <a:srgbClr val="E8F6F8"/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CD2A620-4FFD-B278-97EE-8C52506F8E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3489355-CD4A-A4E3-2C4D-DA5116003768}"/>
              </a:ext>
            </a:extLst>
          </p:cNvPr>
          <p:cNvSpPr/>
          <p:nvPr/>
        </p:nvSpPr>
        <p:spPr>
          <a:xfrm>
            <a:off x="9054704" y="426628"/>
            <a:ext cx="2698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>
                <a:solidFill>
                  <a:srgbClr val="000000"/>
                </a:solidFill>
                <a:latin typeface="Manrope" pitchFamily="2" charset="0"/>
              </a:rPr>
              <a:t>ОСНОВНОЙ ЭТАП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323E22C-674D-3D3E-D044-C726FC97D97A}"/>
              </a:ext>
            </a:extLst>
          </p:cNvPr>
          <p:cNvSpPr/>
          <p:nvPr/>
        </p:nvSpPr>
        <p:spPr>
          <a:xfrm>
            <a:off x="375385" y="1695757"/>
            <a:ext cx="81649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anrope" pitchFamily="2" charset="0"/>
              </a:rPr>
              <a:t>Полноценное участие всех детей, в том числе детей с ОВЗ и инвалидностью, в досугово-образовательной деятельности</a:t>
            </a:r>
          </a:p>
          <a:p>
            <a:endParaRPr lang="ru-RU" dirty="0">
              <a:solidFill>
                <a:srgbClr val="000000"/>
              </a:solidFill>
              <a:latin typeface="Manrope" pitchFamily="2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Manrope" pitchFamily="2" charset="0"/>
              </a:rPr>
              <a:t>Знакомство с достопримечательностями города Евпатории, Крыма</a:t>
            </a:r>
          </a:p>
          <a:p>
            <a:endParaRPr lang="ru-RU" dirty="0">
              <a:solidFill>
                <a:srgbClr val="000000"/>
              </a:solidFill>
              <a:latin typeface="Manrope" pitchFamily="2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Manrope" pitchFamily="2" charset="0"/>
              </a:rPr>
              <a:t>Ключевые события смен, экипажные мероприятия</a:t>
            </a:r>
          </a:p>
          <a:p>
            <a:endParaRPr lang="ru-RU" dirty="0">
              <a:solidFill>
                <a:srgbClr val="000000"/>
              </a:solidFill>
              <a:latin typeface="Manrope" pitchFamily="2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Manrope" pitchFamily="2" charset="0"/>
              </a:rPr>
              <a:t>Коллективная творческая деятельность </a:t>
            </a:r>
          </a:p>
          <a:p>
            <a:endParaRPr lang="ru-RU" dirty="0">
              <a:solidFill>
                <a:srgbClr val="000000"/>
              </a:solidFill>
              <a:latin typeface="Manrope" pitchFamily="2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Manrope" pitchFamily="2" charset="0"/>
              </a:rPr>
              <a:t>Участие в детском самоуправлении</a:t>
            </a:r>
          </a:p>
          <a:p>
            <a:endParaRPr lang="ru-RU" dirty="0">
              <a:solidFill>
                <a:srgbClr val="000000"/>
              </a:solidFill>
              <a:latin typeface="Manrope" pitchFamily="2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Manrope" pitchFamily="2" charset="0"/>
              </a:rPr>
              <a:t>Применение здоровьесберегающих технологий 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D843E591-F0F6-CDDE-AA7A-B4DC3E5BB414}"/>
              </a:ext>
            </a:extLst>
          </p:cNvPr>
          <p:cNvCxnSpPr>
            <a:cxnSpLocks/>
          </p:cNvCxnSpPr>
          <p:nvPr/>
        </p:nvCxnSpPr>
        <p:spPr>
          <a:xfrm>
            <a:off x="504934" y="2431396"/>
            <a:ext cx="5663816" cy="0"/>
          </a:xfrm>
          <a:prstGeom prst="line">
            <a:avLst/>
          </a:prstGeom>
          <a:ln>
            <a:solidFill>
              <a:srgbClr val="6BC4D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2D951D67-E968-F5A5-5A3A-DFFC51BC8A75}"/>
              </a:ext>
            </a:extLst>
          </p:cNvPr>
          <p:cNvCxnSpPr>
            <a:cxnSpLocks/>
          </p:cNvCxnSpPr>
          <p:nvPr/>
        </p:nvCxnSpPr>
        <p:spPr>
          <a:xfrm>
            <a:off x="504934" y="3010013"/>
            <a:ext cx="5663816" cy="0"/>
          </a:xfrm>
          <a:prstGeom prst="line">
            <a:avLst/>
          </a:prstGeom>
          <a:ln>
            <a:solidFill>
              <a:srgbClr val="6BC4D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2B10E1C4-378F-67A9-A0E7-F55112452385}"/>
              </a:ext>
            </a:extLst>
          </p:cNvPr>
          <p:cNvCxnSpPr>
            <a:cxnSpLocks/>
          </p:cNvCxnSpPr>
          <p:nvPr/>
        </p:nvCxnSpPr>
        <p:spPr>
          <a:xfrm>
            <a:off x="504934" y="3544695"/>
            <a:ext cx="5663816" cy="0"/>
          </a:xfrm>
          <a:prstGeom prst="line">
            <a:avLst/>
          </a:prstGeom>
          <a:ln>
            <a:solidFill>
              <a:srgbClr val="6BC4D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5153FA0-8132-8498-C8B2-137F8AFA4A82}"/>
              </a:ext>
            </a:extLst>
          </p:cNvPr>
          <p:cNvCxnSpPr>
            <a:cxnSpLocks/>
          </p:cNvCxnSpPr>
          <p:nvPr/>
        </p:nvCxnSpPr>
        <p:spPr>
          <a:xfrm>
            <a:off x="504934" y="4078498"/>
            <a:ext cx="5663816" cy="0"/>
          </a:xfrm>
          <a:prstGeom prst="line">
            <a:avLst/>
          </a:prstGeom>
          <a:ln>
            <a:solidFill>
              <a:srgbClr val="6BC4D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1AB82497-C919-A2C6-9CE5-55817F0D2587}"/>
              </a:ext>
            </a:extLst>
          </p:cNvPr>
          <p:cNvCxnSpPr>
            <a:cxnSpLocks/>
          </p:cNvCxnSpPr>
          <p:nvPr/>
        </p:nvCxnSpPr>
        <p:spPr>
          <a:xfrm>
            <a:off x="504934" y="4595072"/>
            <a:ext cx="5663816" cy="0"/>
          </a:xfrm>
          <a:prstGeom prst="line">
            <a:avLst/>
          </a:prstGeom>
          <a:ln>
            <a:solidFill>
              <a:srgbClr val="6BC4D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4872687-E666-E4E8-227D-36D34FC5C0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560" y="3107037"/>
            <a:ext cx="4254055" cy="283603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142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122" y="1107476"/>
            <a:ext cx="989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+mj-lt"/>
                <a:cs typeface="Segoe UI Light" panose="020B0502040204020203" pitchFamily="34" charset="0"/>
              </a:rPr>
              <a:t>МЕДИЦИНСКОЕ СОПРОВОЖДЕНИЕ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036" y="4126200"/>
            <a:ext cx="2636984" cy="17870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05" b="4681"/>
          <a:stretch>
            <a:fillRect/>
          </a:stretch>
        </p:blipFill>
        <p:spPr>
          <a:xfrm>
            <a:off x="609594" y="4123912"/>
            <a:ext cx="2699331" cy="17868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833901" y="5955475"/>
            <a:ext cx="2905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+mj-lt"/>
              </a:rPr>
              <a:t>Кабинет приема вихревых ванн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412" y="5959403"/>
            <a:ext cx="308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anrope" pitchFamily="2" charset="0"/>
              </a:defRPr>
            </a:lvl1pPr>
          </a:lstStyle>
          <a:p>
            <a:r>
              <a:rPr lang="ru-RU" dirty="0">
                <a:latin typeface="+mj-lt"/>
              </a:rPr>
              <a:t>Кабинет офтальмолога диагностический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5959403"/>
            <a:ext cx="2905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anrope" pitchFamily="2" charset="0"/>
              </a:defRPr>
            </a:lvl1pPr>
          </a:lstStyle>
          <a:p>
            <a:r>
              <a:rPr lang="ru-RU" dirty="0">
                <a:latin typeface="+mj-lt"/>
              </a:rPr>
              <a:t>Кабинет бальнеотерапии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05" b="3761"/>
          <a:stretch>
            <a:fillRect/>
          </a:stretch>
        </p:blipFill>
        <p:spPr>
          <a:xfrm>
            <a:off x="6284111" y="1676444"/>
            <a:ext cx="2650070" cy="19903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198" y="1676443"/>
            <a:ext cx="2636984" cy="19903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234" y="1676447"/>
            <a:ext cx="2747860" cy="19903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199" y="4123711"/>
            <a:ext cx="2636984" cy="17526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234" y="4123711"/>
            <a:ext cx="2736007" cy="17870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62"/>
          <a:stretch>
            <a:fillRect/>
          </a:stretch>
        </p:blipFill>
        <p:spPr>
          <a:xfrm>
            <a:off x="609594" y="1676443"/>
            <a:ext cx="2698623" cy="199034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48970" y="5956528"/>
            <a:ext cx="308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anrope" pitchFamily="2" charset="0"/>
              </a:defRPr>
            </a:lvl1pPr>
          </a:lstStyle>
          <a:p>
            <a:r>
              <a:rPr lang="ru-RU" dirty="0">
                <a:latin typeface="+mj-lt"/>
              </a:rPr>
              <a:t>Кабинет физиотерапии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7638" y="3701075"/>
            <a:ext cx="308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anrope" pitchFamily="2" charset="0"/>
              </a:defRPr>
            </a:lvl1pPr>
          </a:lstStyle>
          <a:p>
            <a:r>
              <a:rPr lang="ru-RU" dirty="0">
                <a:latin typeface="+mj-lt"/>
              </a:rPr>
              <a:t>Кабинет стоматолога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58596" y="3697006"/>
            <a:ext cx="308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anrope" pitchFamily="2" charset="0"/>
              </a:defRPr>
            </a:lvl1pPr>
          </a:lstStyle>
          <a:p>
            <a:r>
              <a:rPr lang="ru-RU" dirty="0">
                <a:latin typeface="+mj-lt"/>
              </a:rPr>
              <a:t>Кабинет </a:t>
            </a:r>
            <a:r>
              <a:rPr lang="ru-RU" dirty="0" err="1">
                <a:latin typeface="+mj-lt"/>
              </a:rPr>
              <a:t>галотерапии</a:t>
            </a:r>
            <a:endParaRPr lang="ru-RU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59261" y="3697005"/>
            <a:ext cx="308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anrope" pitchFamily="2" charset="0"/>
              </a:defRPr>
            </a:lvl1pPr>
          </a:lstStyle>
          <a:p>
            <a:r>
              <a:rPr lang="ru-RU" dirty="0">
                <a:latin typeface="+mj-lt"/>
              </a:rPr>
              <a:t>Кабинет массажа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25423" y="3691757"/>
            <a:ext cx="308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anrope" pitchFamily="2" charset="0"/>
              </a:defRPr>
            </a:lvl1pPr>
          </a:lstStyle>
          <a:p>
            <a:r>
              <a:rPr lang="ru-RU" dirty="0">
                <a:latin typeface="+mj-lt"/>
              </a:rPr>
              <a:t>Кабинет оториноларинголога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122" y="1107476"/>
            <a:ext cx="989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+mj-lt"/>
                <a:cs typeface="Segoe UI Light" panose="020B0502040204020203" pitchFamily="34" charset="0"/>
              </a:rPr>
              <a:t>ПСИХОЛОГО-МЕДИКО-ПЕДАГОГИЧЕСКОЕ СОПРОВОЖДЕНИЕ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59" y="1885457"/>
            <a:ext cx="2562396" cy="169849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90875" y="3674956"/>
            <a:ext cx="2905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latin typeface="Manrope" pitchFamily="2" charset="0"/>
              </a:defRPr>
            </a:lvl1pPr>
          </a:lstStyle>
          <a:p>
            <a:r>
              <a:rPr lang="ru-RU" sz="1100" dirty="0">
                <a:latin typeface="+mj-lt"/>
              </a:rPr>
              <a:t>Кабинет речевого развития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9492" y="3670203"/>
            <a:ext cx="2905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anrope" pitchFamily="2" charset="0"/>
              </a:defRPr>
            </a:lvl1pPr>
          </a:lstStyle>
          <a:p>
            <a:r>
              <a:rPr lang="ru-RU" dirty="0">
                <a:latin typeface="+mj-lt"/>
              </a:rPr>
              <a:t>Сенсорно-динамический зал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344" y="3673053"/>
            <a:ext cx="2905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anrope" pitchFamily="2" charset="0"/>
              </a:defRPr>
            </a:lvl1pPr>
          </a:lstStyle>
          <a:p>
            <a:r>
              <a:rPr lang="ru-RU" dirty="0">
                <a:latin typeface="+mj-lt"/>
              </a:rPr>
              <a:t>Комната релаксации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9838" y="3673053"/>
            <a:ext cx="2905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anrope" pitchFamily="2" charset="0"/>
              </a:defRPr>
            </a:lvl1pPr>
          </a:lstStyle>
          <a:p>
            <a:r>
              <a:rPr lang="ru-RU" dirty="0">
                <a:latin typeface="+mj-lt"/>
              </a:rPr>
              <a:t>Кабинет когнитивного развития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116" y="5880973"/>
            <a:ext cx="2905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anrope" pitchFamily="2" charset="0"/>
              </a:defRPr>
            </a:lvl1pPr>
          </a:lstStyle>
          <a:p>
            <a:r>
              <a:rPr lang="ru-RU" dirty="0">
                <a:latin typeface="+mj-lt"/>
              </a:rPr>
              <a:t>Зал сенсорной интеграции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84"/>
          <a:stretch>
            <a:fillRect/>
          </a:stretch>
        </p:blipFill>
        <p:spPr>
          <a:xfrm>
            <a:off x="681059" y="4035156"/>
            <a:ext cx="2534621" cy="175872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8816096" y="5881603"/>
            <a:ext cx="2905125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+mj-lt"/>
              </a:rPr>
              <a:t>Кабинет «Тренинг+»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6194" y="5876917"/>
            <a:ext cx="3082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anrope" pitchFamily="2" charset="0"/>
              </a:defRPr>
            </a:lvl1pPr>
          </a:lstStyle>
          <a:p>
            <a:r>
              <a:rPr lang="ru-RU" dirty="0">
                <a:latin typeface="+mj-lt"/>
              </a:rPr>
              <a:t>Кабинет педагога-психолога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56339" y="5887303"/>
            <a:ext cx="2905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100">
                <a:latin typeface="Manrope" pitchFamily="2" charset="0"/>
              </a:defRPr>
            </a:lvl1pPr>
          </a:lstStyle>
          <a:p>
            <a:r>
              <a:rPr lang="ru-RU" dirty="0">
                <a:latin typeface="+mj-lt"/>
              </a:rPr>
              <a:t>Сенсорная арт-студия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225" y="4036951"/>
            <a:ext cx="2650969" cy="176731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568" y="1883462"/>
            <a:ext cx="2386183" cy="16957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417" y="1884756"/>
            <a:ext cx="2795847" cy="16983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416" y="4030653"/>
            <a:ext cx="2759279" cy="17673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739" y="1883462"/>
            <a:ext cx="2560394" cy="17069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EDD77E2-D709-FBA1-2675-30092126B78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2" r="3923"/>
          <a:stretch/>
        </p:blipFill>
        <p:spPr>
          <a:xfrm>
            <a:off x="9075568" y="4035156"/>
            <a:ext cx="2386183" cy="1758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0945" y="361201"/>
            <a:ext cx="2566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ИТОГОВЫЙ 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8824" y="1810806"/>
            <a:ext cx="719622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anrope" pitchFamily="2" charset="0"/>
              </a:rPr>
              <a:t>Проходят заключительные мероприятия смены</a:t>
            </a:r>
          </a:p>
          <a:p>
            <a:endParaRPr lang="ru-RU" dirty="0">
              <a:latin typeface="Manrope" pitchFamily="2" charset="0"/>
            </a:endParaRPr>
          </a:p>
          <a:p>
            <a:r>
              <a:rPr lang="ru-RU" dirty="0">
                <a:latin typeface="Manrope" pitchFamily="2" charset="0"/>
              </a:rPr>
              <a:t>Торжественная церемония закрытия, вручение памятных значков и сувениров</a:t>
            </a:r>
          </a:p>
          <a:p>
            <a:endParaRPr lang="ru-RU" dirty="0">
              <a:latin typeface="Manrope" pitchFamily="2" charset="0"/>
            </a:endParaRPr>
          </a:p>
          <a:p>
            <a:r>
              <a:rPr lang="ru-RU" dirty="0">
                <a:latin typeface="Manrope" pitchFamily="2" charset="0"/>
              </a:rPr>
              <a:t>Проводятся диагностические мероприятия</a:t>
            </a:r>
          </a:p>
          <a:p>
            <a:endParaRPr lang="ru-RU" dirty="0">
              <a:latin typeface="Manrope" pitchFamily="2" charset="0"/>
            </a:endParaRPr>
          </a:p>
          <a:p>
            <a:r>
              <a:rPr lang="ru-RU" dirty="0">
                <a:latin typeface="Manrope" pitchFamily="2" charset="0"/>
              </a:rPr>
              <a:t>Заполняется психолого-педагогическая карта-профиль экипажа</a:t>
            </a:r>
          </a:p>
          <a:p>
            <a:endParaRPr lang="ru-RU" dirty="0">
              <a:latin typeface="Manrope" pitchFamily="2" charset="0"/>
            </a:endParaRPr>
          </a:p>
          <a:p>
            <a:r>
              <a:rPr lang="ru-RU" dirty="0">
                <a:latin typeface="Manrope" pitchFamily="2" charset="0"/>
              </a:rPr>
              <a:t>Разрабатываются, при необходимости, адресные рекомендации по дальнейшему сопровождению детей</a:t>
            </a:r>
          </a:p>
          <a:p>
            <a:endParaRPr lang="ru-RU" dirty="0">
              <a:latin typeface="Manrope" pitchFamily="2" charset="0"/>
            </a:endParaRPr>
          </a:p>
          <a:p>
            <a:endParaRPr lang="ru-RU" sz="1400" dirty="0"/>
          </a:p>
          <a:p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A25B2F8-1A2E-B627-86CB-FE70263A8A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AD98A6B7-1A3C-4A01-2D9E-BBFF439AF26B}"/>
              </a:ext>
            </a:extLst>
          </p:cNvPr>
          <p:cNvCxnSpPr>
            <a:cxnSpLocks/>
          </p:cNvCxnSpPr>
          <p:nvPr/>
        </p:nvCxnSpPr>
        <p:spPr>
          <a:xfrm>
            <a:off x="700241" y="2244965"/>
            <a:ext cx="5663816" cy="0"/>
          </a:xfrm>
          <a:prstGeom prst="line">
            <a:avLst/>
          </a:prstGeom>
          <a:ln>
            <a:solidFill>
              <a:srgbClr val="AD94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28E6C86-A29F-0CD6-7194-AE61069AD134}"/>
              </a:ext>
            </a:extLst>
          </p:cNvPr>
          <p:cNvCxnSpPr>
            <a:cxnSpLocks/>
          </p:cNvCxnSpPr>
          <p:nvPr/>
        </p:nvCxnSpPr>
        <p:spPr>
          <a:xfrm>
            <a:off x="700241" y="3063190"/>
            <a:ext cx="5663816" cy="0"/>
          </a:xfrm>
          <a:prstGeom prst="line">
            <a:avLst/>
          </a:prstGeom>
          <a:ln>
            <a:solidFill>
              <a:srgbClr val="AD94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A44F3A2-DE64-3CFA-0C62-0E263F75E3C8}"/>
              </a:ext>
            </a:extLst>
          </p:cNvPr>
          <p:cNvCxnSpPr>
            <a:cxnSpLocks/>
          </p:cNvCxnSpPr>
          <p:nvPr/>
        </p:nvCxnSpPr>
        <p:spPr>
          <a:xfrm>
            <a:off x="700241" y="3640238"/>
            <a:ext cx="5663816" cy="0"/>
          </a:xfrm>
          <a:prstGeom prst="line">
            <a:avLst/>
          </a:prstGeom>
          <a:ln>
            <a:solidFill>
              <a:srgbClr val="AD94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7F944C0C-FA20-5559-172E-6670E4719CBA}"/>
              </a:ext>
            </a:extLst>
          </p:cNvPr>
          <p:cNvCxnSpPr>
            <a:cxnSpLocks/>
          </p:cNvCxnSpPr>
          <p:nvPr/>
        </p:nvCxnSpPr>
        <p:spPr>
          <a:xfrm>
            <a:off x="727810" y="4208405"/>
            <a:ext cx="5663816" cy="0"/>
          </a:xfrm>
          <a:prstGeom prst="line">
            <a:avLst/>
          </a:prstGeom>
          <a:ln>
            <a:solidFill>
              <a:srgbClr val="AD94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F8BD88C-41BB-D3E1-520A-ED42E9A10C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7" r="42217"/>
          <a:stretch/>
        </p:blipFill>
        <p:spPr>
          <a:xfrm>
            <a:off x="8633385" y="1358677"/>
            <a:ext cx="2994353" cy="376817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9924071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6B20C67-FDE7-9FB2-8E05-66370374A7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5653" y="1507749"/>
            <a:ext cx="6667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Manrope" pitchFamily="2" charset="0"/>
                <a:cs typeface="Segoe UI Light" panose="020B0502040204020203" pitchFamily="34" charset="0"/>
              </a:rPr>
              <a:t>КАЖДАЯ ИНКЛЮЗИВНАЯ СМЕНА – ЭТО НОВЫЕ ВЫЗОВЫ, ПОИСК НОВЫХ РЕШЕНИЙ, АПРОБАЦИЯ НОВЫХ МЕТОДИК.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6813" y="3101721"/>
            <a:ext cx="69145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anrope" pitchFamily="2" charset="0"/>
              </a:rPr>
              <a:t>В успешной инклюзивной смене каждый обучающийся – </a:t>
            </a:r>
            <a:br>
              <a:rPr lang="ru-RU" sz="2000" dirty="0">
                <a:latin typeface="Manrope" pitchFamily="2" charset="0"/>
              </a:rPr>
            </a:br>
            <a:r>
              <a:rPr lang="ru-RU" sz="2000" dirty="0">
                <a:latin typeface="Manrope" pitchFamily="2" charset="0"/>
              </a:rPr>
              <a:t>и с ОВЗ, и </a:t>
            </a:r>
            <a:r>
              <a:rPr lang="ru-RU" sz="2000" dirty="0" err="1">
                <a:latin typeface="Manrope" pitchFamily="2" charset="0"/>
              </a:rPr>
              <a:t>нормотипичный</a:t>
            </a:r>
            <a:r>
              <a:rPr lang="ru-RU" sz="2000" dirty="0">
                <a:latin typeface="Manrope" pitchFamily="2" charset="0"/>
              </a:rPr>
              <a:t> - получает новый социальный опыт, положительные эмоции, раскрывает свой личностный  потенциал.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3A16EB1-8A60-48CB-3A08-72F09280A6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596" b="7876"/>
          <a:stretch/>
        </p:blipFill>
        <p:spPr>
          <a:xfrm>
            <a:off x="8052763" y="1"/>
            <a:ext cx="4139237" cy="6857999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DF1E3"/>
            </a:gs>
            <a:gs pos="83000">
              <a:srgbClr val="FEFBF4"/>
            </a:gs>
            <a:gs pos="100000">
              <a:srgbClr val="D3EDF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4D796CAB-BE33-2ADA-E6C2-8DA49AA69554}"/>
              </a:ext>
            </a:extLst>
          </p:cNvPr>
          <p:cNvSpPr/>
          <p:nvPr/>
        </p:nvSpPr>
        <p:spPr>
          <a:xfrm>
            <a:off x="4273031" y="3161898"/>
            <a:ext cx="7501288" cy="5751807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27000"/>
                </a:schemeClr>
              </a:gs>
              <a:gs pos="76000">
                <a:srgbClr val="E8F6F8"/>
              </a:gs>
              <a:gs pos="83000">
                <a:srgbClr val="FEFBF4">
                  <a:alpha val="0"/>
                </a:srgbClr>
              </a:gs>
              <a:gs pos="100000">
                <a:srgbClr val="D3EDF1"/>
              </a:gs>
            </a:gsLst>
            <a:path path="circle">
              <a:fillToRect l="100000" t="100000"/>
            </a:path>
          </a:gradFill>
          <a:ln>
            <a:solidFill>
              <a:srgbClr val="FEFBF4"/>
            </a:solidFill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23F30C9F-73C6-BB0A-B014-9F91D257A21A}"/>
              </a:ext>
            </a:extLst>
          </p:cNvPr>
          <p:cNvSpPr/>
          <p:nvPr/>
        </p:nvSpPr>
        <p:spPr>
          <a:xfrm>
            <a:off x="6868087" y="401839"/>
            <a:ext cx="11126805" cy="5751807"/>
          </a:xfrm>
          <a:prstGeom prst="ellipse">
            <a:avLst/>
          </a:prstGeom>
          <a:solidFill>
            <a:schemeClr val="accent2">
              <a:lumMod val="20000"/>
              <a:lumOff val="80000"/>
              <a:alpha val="62000"/>
            </a:schemeClr>
          </a:solidFill>
          <a:ln>
            <a:solidFill>
              <a:srgbClr val="FEFBF4"/>
            </a:solidFill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CC3F2B7-7FFC-AFFD-7ADF-D5E458B9D9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06C6010-D5B6-67A6-7ED7-A77E05CC4A21}"/>
              </a:ext>
            </a:extLst>
          </p:cNvPr>
          <p:cNvSpPr/>
          <p:nvPr/>
        </p:nvSpPr>
        <p:spPr>
          <a:xfrm>
            <a:off x="2745272" y="892174"/>
            <a:ext cx="6344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МЕТОДЫ ПЕДАГОГИЧЕСКОЙ ДИАГНОСТИКИ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EC2E672-6504-42B8-2EA6-843DE19EF159}"/>
              </a:ext>
            </a:extLst>
          </p:cNvPr>
          <p:cNvSpPr/>
          <p:nvPr/>
        </p:nvSpPr>
        <p:spPr>
          <a:xfrm>
            <a:off x="6175893" y="4488498"/>
            <a:ext cx="62555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anrope" pitchFamily="2" charset="0"/>
                <a:ea typeface="Times New Roman" panose="02020603050405020304" pitchFamily="18" charset="0"/>
              </a:rPr>
              <a:t>Мониторинг участия в социально значимых мероприятиях, акциях, КТД</a:t>
            </a:r>
          </a:p>
          <a:p>
            <a:r>
              <a:rPr lang="ru-RU" dirty="0">
                <a:solidFill>
                  <a:srgbClr val="000000"/>
                </a:solidFill>
                <a:latin typeface="Manrope" pitchFamily="2" charset="0"/>
                <a:ea typeface="Times New Roman" panose="02020603050405020304" pitchFamily="18" charset="0"/>
              </a:rPr>
              <a:t>Мониторинг  удовлетворенности пребыванием в Центре, степенью самореализации в смене</a:t>
            </a:r>
          </a:p>
          <a:p>
            <a:r>
              <a:rPr lang="ru-RU" dirty="0">
                <a:solidFill>
                  <a:srgbClr val="000000"/>
                </a:solidFill>
                <a:latin typeface="Manrope" pitchFamily="2" charset="0"/>
                <a:ea typeface="Times New Roman" panose="02020603050405020304" pitchFamily="18" charset="0"/>
              </a:rPr>
              <a:t>Обратная связь с родителями</a:t>
            </a:r>
            <a:endParaRPr lang="ru-RU" dirty="0">
              <a:solidFill>
                <a:srgbClr val="000000"/>
              </a:solidFill>
              <a:effectLst/>
              <a:latin typeface="Manrope" pitchFamily="2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D73F0D9-5FF6-ECC6-AB37-AB42B5B36804}"/>
              </a:ext>
            </a:extLst>
          </p:cNvPr>
          <p:cNvSpPr/>
          <p:nvPr/>
        </p:nvSpPr>
        <p:spPr>
          <a:xfrm>
            <a:off x="1312923" y="1971645"/>
            <a:ext cx="6255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Manrope" pitchFamily="2" charset="0"/>
                <a:ea typeface="Times New Roman" panose="02020603050405020304" pitchFamily="18" charset="0"/>
              </a:rPr>
              <a:t>Педагогическое наблюдение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Manrope" pitchFamily="2" charset="0"/>
                <a:ea typeface="Times New Roman" panose="02020603050405020304" pitchFamily="18" charset="0"/>
              </a:rPr>
              <a:t>Анкетирование</a:t>
            </a:r>
          </a:p>
          <a:p>
            <a:r>
              <a:rPr lang="ru-RU" dirty="0">
                <a:solidFill>
                  <a:srgbClr val="000000"/>
                </a:solidFill>
                <a:latin typeface="Manrope" pitchFamily="2" charset="0"/>
                <a:ea typeface="Times New Roman" panose="02020603050405020304" pitchFamily="18" charset="0"/>
              </a:rPr>
              <a:t>Тестирование</a:t>
            </a:r>
            <a:endParaRPr lang="ru-RU" dirty="0">
              <a:solidFill>
                <a:srgbClr val="000000"/>
              </a:solidFill>
              <a:effectLst/>
              <a:latin typeface="Manrope" pitchFamily="2" charset="0"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effectLst/>
              <a:latin typeface="Manrope" pitchFamily="2" charset="0"/>
              <a:ea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4120CA18-F3FA-1D3A-22D1-FBE27BBE1BDE}"/>
              </a:ext>
            </a:extLst>
          </p:cNvPr>
          <p:cNvSpPr/>
          <p:nvPr/>
        </p:nvSpPr>
        <p:spPr>
          <a:xfrm>
            <a:off x="876571" y="2016910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02D223D2-A345-C4AD-6C2C-83E0B6613E80}"/>
              </a:ext>
            </a:extLst>
          </p:cNvPr>
          <p:cNvSpPr/>
          <p:nvPr/>
        </p:nvSpPr>
        <p:spPr>
          <a:xfrm>
            <a:off x="876571" y="2307495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093E6A9A-B554-102D-8D01-F7A8001C69C8}"/>
              </a:ext>
            </a:extLst>
          </p:cNvPr>
          <p:cNvSpPr/>
          <p:nvPr/>
        </p:nvSpPr>
        <p:spPr>
          <a:xfrm>
            <a:off x="5776877" y="4560922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5DB72C42-19E3-93A0-4730-6D76FAB5F26D}"/>
              </a:ext>
            </a:extLst>
          </p:cNvPr>
          <p:cNvSpPr/>
          <p:nvPr/>
        </p:nvSpPr>
        <p:spPr>
          <a:xfrm>
            <a:off x="5776876" y="5088040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3B8490C1-C2E8-0EEF-B00D-88334F48A39E}"/>
              </a:ext>
            </a:extLst>
          </p:cNvPr>
          <p:cNvSpPr/>
          <p:nvPr/>
        </p:nvSpPr>
        <p:spPr>
          <a:xfrm>
            <a:off x="5776877" y="5624153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2302F0F-BEBA-7F37-465E-56BA5E73A8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70" y="3000931"/>
            <a:ext cx="4447343" cy="2964895"/>
          </a:xfrm>
          <a:prstGeom prst="round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3647DECD-3019-2D0E-05B5-952768891EE5}"/>
              </a:ext>
            </a:extLst>
          </p:cNvPr>
          <p:cNvSpPr/>
          <p:nvPr/>
        </p:nvSpPr>
        <p:spPr>
          <a:xfrm>
            <a:off x="873493" y="2602314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9602250-14B0-1F35-EEF3-7263539F34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331" y="1608806"/>
            <a:ext cx="3935649" cy="278424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441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17" grpId="0" animBg="1"/>
      <p:bldP spid="11" grpId="0" animBg="1"/>
      <p:bldP spid="12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0932" y="1225443"/>
            <a:ext cx="10688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>
              <a:spcAft>
                <a:spcPts val="0"/>
              </a:spcAft>
            </a:pPr>
            <a:r>
              <a:rPr lang="ru-RU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ПРОГРАММА ИНКЛЮЗИВНОЙ СМЕНЫ РЕАЛИЗОВАНА УСПЕШНО, ЕСЛИ: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88FB397-AB10-1317-D844-95277DD325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0AB455DC-9608-CC01-01B6-1333AC4F90BD}"/>
              </a:ext>
            </a:extLst>
          </p:cNvPr>
          <p:cNvSpPr/>
          <p:nvPr/>
        </p:nvSpPr>
        <p:spPr>
          <a:xfrm>
            <a:off x="8025415" y="2180808"/>
            <a:ext cx="3753234" cy="3083649"/>
          </a:xfrm>
          <a:prstGeom prst="roundRect">
            <a:avLst/>
          </a:prstGeom>
          <a:solidFill>
            <a:srgbClr val="FEFBF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Manrope" pitchFamily="2" charset="0"/>
                <a:ea typeface="Times New Roman" panose="02020603050405020304" pitchFamily="18" charset="0"/>
              </a:rPr>
              <a:t>Педагоги нашли общий язык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Manrope" pitchFamily="2" charset="0"/>
                <a:ea typeface="Times New Roman" panose="02020603050405020304" pitchFamily="18" charset="0"/>
              </a:rPr>
              <a:t>с каждым ребенком, баланс между помощью детям с ОВЗ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Manrope" pitchFamily="2" charset="0"/>
                <a:ea typeface="Times New Roman" panose="02020603050405020304" pitchFamily="18" charset="0"/>
              </a:rPr>
              <a:t>и их самостоятельной деятельностью, могут вовлечь ребенка во все мероприятия на доступном ему уровне, выстроить дружеские отношения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Manrope" pitchFamily="2" charset="0"/>
                <a:ea typeface="Times New Roman" panose="02020603050405020304" pitchFamily="18" charset="0"/>
              </a:rPr>
              <a:t>в экипаже/классе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1B05E6A8-BDA4-77F9-E8F2-607A201B3187}"/>
              </a:ext>
            </a:extLst>
          </p:cNvPr>
          <p:cNvSpPr/>
          <p:nvPr/>
        </p:nvSpPr>
        <p:spPr>
          <a:xfrm>
            <a:off x="4166262" y="2180809"/>
            <a:ext cx="3474777" cy="3083648"/>
          </a:xfrm>
          <a:prstGeom prst="roundRect">
            <a:avLst/>
          </a:prstGeom>
          <a:solidFill>
            <a:srgbClr val="FEFBF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0000"/>
                </a:solidFill>
                <a:latin typeface="Manrope" pitchFamily="2" charset="0"/>
                <a:ea typeface="Times New Roman" panose="02020603050405020304" pitchFamily="18" charset="0"/>
              </a:rPr>
              <a:t>Нормотипичные</a:t>
            </a:r>
            <a:r>
              <a:rPr lang="ru-RU" dirty="0">
                <a:solidFill>
                  <a:srgbClr val="000000"/>
                </a:solidFill>
                <a:latin typeface="Manrope" pitchFamily="2" charset="0"/>
                <a:ea typeface="Times New Roman" panose="02020603050405020304" pitchFamily="18" charset="0"/>
              </a:rPr>
              <a:t> дети приняли ребят с особыми образовательными потребностями, освоили навыки взаимодействия с ними, разрушили барьеры в общении, развили эмпатию, толерантность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188A1748-9564-3A04-6399-6478BDEA3D25}"/>
              </a:ext>
            </a:extLst>
          </p:cNvPr>
          <p:cNvSpPr/>
          <p:nvPr/>
        </p:nvSpPr>
        <p:spPr>
          <a:xfrm>
            <a:off x="307110" y="2184361"/>
            <a:ext cx="3474777" cy="3080096"/>
          </a:xfrm>
          <a:prstGeom prst="roundRect">
            <a:avLst/>
          </a:prstGeom>
          <a:solidFill>
            <a:srgbClr val="FEFBF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Manrope" pitchFamily="2" charset="0"/>
                <a:ea typeface="Times New Roman" panose="02020603050405020304" pitchFamily="18" charset="0"/>
              </a:rPr>
              <a:t>Дети с ОВЗ приобрели новый социальный опыт, осознали свои возможности, раскрыли свой потенциал, готовы приехать еще раз в Центр </a:t>
            </a:r>
          </a:p>
        </p:txBody>
      </p:sp>
    </p:spTree>
    <p:extLst>
      <p:ext uri="{BB962C8B-B14F-4D97-AF65-F5344CB8AC3E}">
        <p14:creationId xmlns:p14="http://schemas.microsoft.com/office/powerpoint/2010/main" val="3631707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F9DECF2-E5FC-4EFF-F327-A4D25525F3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076"/>
          <a:stretch/>
        </p:blipFill>
        <p:spPr>
          <a:xfrm>
            <a:off x="2380695" y="0"/>
            <a:ext cx="7430609" cy="682603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F836607-423B-A502-BDE2-3BCFA20EE34F}"/>
              </a:ext>
            </a:extLst>
          </p:cNvPr>
          <p:cNvSpPr/>
          <p:nvPr/>
        </p:nvSpPr>
        <p:spPr>
          <a:xfrm>
            <a:off x="863375" y="2736500"/>
            <a:ext cx="5454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Manrope" pitchFamily="2" charset="0"/>
                <a:cs typeface="Segoe UI Light" panose="020B0502040204020203" pitchFamily="34" charset="0"/>
              </a:rPr>
              <a:t>Самое главное – видеть </a:t>
            </a:r>
          </a:p>
          <a:p>
            <a:r>
              <a:rPr lang="ru-RU" sz="2800" i="1" dirty="0">
                <a:latin typeface="Manrope" pitchFamily="2" charset="0"/>
                <a:cs typeface="Segoe UI Light" panose="020B0502040204020203" pitchFamily="34" charset="0"/>
              </a:rPr>
              <a:t>в каждом ребенке личность!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296B620-01D0-33D9-9C56-835887724A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32" t="-342" r="19402" b="342"/>
          <a:stretch/>
        </p:blipFill>
        <p:spPr>
          <a:xfrm>
            <a:off x="6972668" y="1222367"/>
            <a:ext cx="3982375" cy="39823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924929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DF1E3"/>
            </a:gs>
            <a:gs pos="83000">
              <a:srgbClr val="FEFBF4"/>
            </a:gs>
            <a:gs pos="100000">
              <a:srgbClr val="D3EDF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4D796CAB-BE33-2ADA-E6C2-8DA49AA69554}"/>
              </a:ext>
            </a:extLst>
          </p:cNvPr>
          <p:cNvSpPr/>
          <p:nvPr/>
        </p:nvSpPr>
        <p:spPr>
          <a:xfrm>
            <a:off x="7717729" y="3904335"/>
            <a:ext cx="7501288" cy="5751807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27000"/>
                </a:schemeClr>
              </a:gs>
              <a:gs pos="76000">
                <a:srgbClr val="E8F6F8"/>
              </a:gs>
              <a:gs pos="83000">
                <a:srgbClr val="FEFBF4">
                  <a:alpha val="0"/>
                </a:srgbClr>
              </a:gs>
              <a:gs pos="100000">
                <a:srgbClr val="D3EDF1"/>
              </a:gs>
            </a:gsLst>
            <a:path path="circle">
              <a:fillToRect l="100000" t="100000"/>
            </a:path>
          </a:gradFill>
          <a:ln>
            <a:solidFill>
              <a:srgbClr val="FEFBF4"/>
            </a:solidFill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23F30C9F-73C6-BB0A-B014-9F91D257A21A}"/>
              </a:ext>
            </a:extLst>
          </p:cNvPr>
          <p:cNvSpPr/>
          <p:nvPr/>
        </p:nvSpPr>
        <p:spPr>
          <a:xfrm>
            <a:off x="9179263" y="1804992"/>
            <a:ext cx="11126805" cy="5751807"/>
          </a:xfrm>
          <a:prstGeom prst="ellipse">
            <a:avLst/>
          </a:prstGeom>
          <a:solidFill>
            <a:schemeClr val="accent2">
              <a:lumMod val="20000"/>
              <a:lumOff val="80000"/>
              <a:alpha val="62000"/>
            </a:schemeClr>
          </a:solidFill>
          <a:ln>
            <a:solidFill>
              <a:srgbClr val="FEFBF4"/>
            </a:solidFill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7860" y="1180192"/>
            <a:ext cx="11981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МНОГОВЕКТОРНЫЙ ПОДХОД – ЗАЛОГ УСПЕХА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CC3F2B7-7FFC-AFFD-7ADF-D5E458B9D9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EDAC523-3598-EE05-D340-87691241C499}"/>
              </a:ext>
            </a:extLst>
          </p:cNvPr>
          <p:cNvSpPr txBox="1"/>
          <p:nvPr/>
        </p:nvSpPr>
        <p:spPr>
          <a:xfrm>
            <a:off x="367379" y="2397995"/>
            <a:ext cx="22226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Manrope" pitchFamily="2" charset="0"/>
                <a:ea typeface="Liberation Serif"/>
              </a:rPr>
              <a:t>Открытость учреждения и информированность родительского сообщества</a:t>
            </a:r>
            <a:endParaRPr lang="ru-RU" sz="1200" dirty="0">
              <a:latin typeface="Manrope" pitchFamily="2" charset="0"/>
              <a:ea typeface="Liberation Serif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B8D0A55-C338-CE64-ABC8-0B503B11187C}"/>
              </a:ext>
            </a:extLst>
          </p:cNvPr>
          <p:cNvSpPr txBox="1"/>
          <p:nvPr/>
        </p:nvSpPr>
        <p:spPr>
          <a:xfrm>
            <a:off x="3270068" y="2566986"/>
            <a:ext cx="22226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Manrope" pitchFamily="2" charset="0"/>
                <a:ea typeface="Liberation Serif"/>
              </a:rPr>
              <a:t>Инклюзивное образовательное пространство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FE6BBA5-1E25-8BE7-6AE0-8072A6A29B10}"/>
              </a:ext>
            </a:extLst>
          </p:cNvPr>
          <p:cNvSpPr txBox="1"/>
          <p:nvPr/>
        </p:nvSpPr>
        <p:spPr>
          <a:xfrm>
            <a:off x="1534446" y="4114949"/>
            <a:ext cx="2619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Manrope" pitchFamily="2" charset="0"/>
                <a:ea typeface="Liberation Serif"/>
              </a:rPr>
              <a:t>Квалифицированный кадровый состав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BB009AC-A6F9-93A9-84A5-A996A671E136}"/>
              </a:ext>
            </a:extLst>
          </p:cNvPr>
          <p:cNvSpPr txBox="1"/>
          <p:nvPr/>
        </p:nvSpPr>
        <p:spPr>
          <a:xfrm>
            <a:off x="6096000" y="2562241"/>
            <a:ext cx="26946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Manrope" pitchFamily="2" charset="0"/>
                <a:ea typeface="Liberation Serif"/>
              </a:rPr>
              <a:t>Грамотная организация смены и образовательной деятельности обучающихся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3E7B28-F33E-1EE3-6E41-07DBD3A82AEF}"/>
              </a:ext>
            </a:extLst>
          </p:cNvPr>
          <p:cNvSpPr txBox="1"/>
          <p:nvPr/>
        </p:nvSpPr>
        <p:spPr>
          <a:xfrm>
            <a:off x="4887130" y="4120237"/>
            <a:ext cx="18254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Manrope" pitchFamily="2" charset="0"/>
                <a:ea typeface="Liberation Serif"/>
              </a:rPr>
              <a:t>Программно-методическое обеспечение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00C1E27-E227-084D-75BB-6A2E08D1859A}"/>
              </a:ext>
            </a:extLst>
          </p:cNvPr>
          <p:cNvSpPr txBox="1"/>
          <p:nvPr/>
        </p:nvSpPr>
        <p:spPr>
          <a:xfrm>
            <a:off x="8143335" y="4120237"/>
            <a:ext cx="23911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Manrope" pitchFamily="2" charset="0"/>
                <a:ea typeface="Liberation Serif"/>
              </a:rPr>
              <a:t>Психолого-медико-педагогическое сопровождение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B551CC4E-BB98-0615-82AB-E042D68C3304}"/>
              </a:ext>
            </a:extLst>
          </p:cNvPr>
          <p:cNvCxnSpPr>
            <a:cxnSpLocks/>
          </p:cNvCxnSpPr>
          <p:nvPr/>
        </p:nvCxnSpPr>
        <p:spPr>
          <a:xfrm>
            <a:off x="0" y="3733525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162A028D-0AB8-AD9C-3709-889DC4067554}"/>
              </a:ext>
            </a:extLst>
          </p:cNvPr>
          <p:cNvSpPr/>
          <p:nvPr/>
        </p:nvSpPr>
        <p:spPr>
          <a:xfrm>
            <a:off x="776349" y="3577301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EABF127E-8CC0-C206-B363-4B5C8DBE4DE2}"/>
              </a:ext>
            </a:extLst>
          </p:cNvPr>
          <p:cNvSpPr/>
          <p:nvPr/>
        </p:nvSpPr>
        <p:spPr>
          <a:xfrm>
            <a:off x="2128121" y="3577301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C6E96627-3E06-C3D0-DD79-1E35185C95FD}"/>
              </a:ext>
            </a:extLst>
          </p:cNvPr>
          <p:cNvSpPr/>
          <p:nvPr/>
        </p:nvSpPr>
        <p:spPr>
          <a:xfrm>
            <a:off x="3807413" y="3577301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EA8A6EA0-234B-D227-447E-7702BEFA8012}"/>
              </a:ext>
            </a:extLst>
          </p:cNvPr>
          <p:cNvSpPr/>
          <p:nvPr/>
        </p:nvSpPr>
        <p:spPr>
          <a:xfrm>
            <a:off x="5413752" y="3579577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AA821753-F0E1-2993-49F0-66B409A88017}"/>
              </a:ext>
            </a:extLst>
          </p:cNvPr>
          <p:cNvSpPr/>
          <p:nvPr/>
        </p:nvSpPr>
        <p:spPr>
          <a:xfrm>
            <a:off x="7432155" y="3589852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3749822A-C15E-8671-A14A-B1551B213A8A}"/>
              </a:ext>
            </a:extLst>
          </p:cNvPr>
          <p:cNvSpPr/>
          <p:nvPr/>
        </p:nvSpPr>
        <p:spPr>
          <a:xfrm>
            <a:off x="8939323" y="3606949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895182" y="2782430"/>
            <a:ext cx="199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Manrope" pitchFamily="2" charset="0"/>
              </a:rPr>
              <a:t>Структурное взаимодействие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E7776208-365A-5FD0-9664-F6A775524765}"/>
              </a:ext>
            </a:extLst>
          </p:cNvPr>
          <p:cNvSpPr/>
          <p:nvPr/>
        </p:nvSpPr>
        <p:spPr>
          <a:xfrm>
            <a:off x="10534511" y="3606949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5475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/>
      <p:bldP spid="17" grpId="0"/>
      <p:bldP spid="19" grpId="0"/>
      <p:bldP spid="23" grpId="0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AFD8FACD-C0D6-5D76-8B24-87DD1B48D61A}"/>
              </a:ext>
            </a:extLst>
          </p:cNvPr>
          <p:cNvSpPr/>
          <p:nvPr/>
        </p:nvSpPr>
        <p:spPr>
          <a:xfrm>
            <a:off x="7113973" y="2716185"/>
            <a:ext cx="5078027" cy="3562222"/>
          </a:xfrm>
          <a:prstGeom prst="ellipse">
            <a:avLst/>
          </a:prstGeom>
          <a:solidFill>
            <a:srgbClr val="FEFBF4">
              <a:alpha val="43000"/>
            </a:srgbClr>
          </a:solidFill>
          <a:ln>
            <a:solidFill>
              <a:srgbClr val="FEFBF4"/>
            </a:solidFill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6B20C67-FDE7-9FB2-8E05-66370374A7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5385" y="1717532"/>
            <a:ext cx="9381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ОТКРЫТОСТЬ УЧРЕЖДЕНИЯ И ИНФОРМИРОВАННОСТЬ РОДИТЕЛЬСКОГО СООБЩЕСТВА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5385" y="3306278"/>
            <a:ext cx="7135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anrope" pitchFamily="2" charset="0"/>
              </a:rPr>
              <a:t>Предупреждение об инклюзии заранее предотвратит недопонимание и неприятие ситуации!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0A2C8752-1097-FD58-D58E-310771E489E7}"/>
              </a:ext>
            </a:extLst>
          </p:cNvPr>
          <p:cNvCxnSpPr>
            <a:cxnSpLocks/>
          </p:cNvCxnSpPr>
          <p:nvPr/>
        </p:nvCxnSpPr>
        <p:spPr>
          <a:xfrm>
            <a:off x="492963" y="2908345"/>
            <a:ext cx="756796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C22D328-FE52-5819-CF08-94FF4010C8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6" r="8979"/>
          <a:stretch/>
        </p:blipFill>
        <p:spPr>
          <a:xfrm>
            <a:off x="7160717" y="3268162"/>
            <a:ext cx="3936369" cy="319190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328" y="2819682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Manrope" pitchFamily="2" charset="0"/>
              </a:rPr>
              <a:t>Могут быть задействованы:</a:t>
            </a:r>
          </a:p>
          <a:p>
            <a:endParaRPr lang="ru-RU" sz="2000" dirty="0">
              <a:latin typeface="Manrope" pitchFamily="2" charset="0"/>
            </a:endParaRPr>
          </a:p>
          <a:p>
            <a:r>
              <a:rPr lang="ru-RU" sz="2000" dirty="0">
                <a:latin typeface="Manrope" pitchFamily="2" charset="0"/>
              </a:rPr>
              <a:t>Начальник отдела комплектования и взаимодействия с партнерами </a:t>
            </a:r>
          </a:p>
          <a:p>
            <a:endParaRPr lang="ru-RU" sz="800" dirty="0">
              <a:latin typeface="Manrope" pitchFamily="2" charset="0"/>
            </a:endParaRPr>
          </a:p>
          <a:p>
            <a:r>
              <a:rPr lang="ru-RU" sz="2000" dirty="0">
                <a:latin typeface="Manrope" pitchFamily="2" charset="0"/>
              </a:rPr>
              <a:t>Руководитель лечебно-оздоровительного центра</a:t>
            </a:r>
          </a:p>
          <a:p>
            <a:endParaRPr lang="ru-RU" sz="800" dirty="0">
              <a:latin typeface="Manrope" pitchFamily="2" charset="0"/>
            </a:endParaRPr>
          </a:p>
          <a:p>
            <a:r>
              <a:rPr lang="ru-RU" sz="2000" dirty="0">
                <a:latin typeface="Manrope" pitchFamily="2" charset="0"/>
              </a:rPr>
              <a:t>Руководитель образовательного центра</a:t>
            </a:r>
          </a:p>
          <a:p>
            <a:endParaRPr lang="ru-RU" sz="800" dirty="0">
              <a:latin typeface="Manrope" pitchFamily="2" charset="0"/>
            </a:endParaRPr>
          </a:p>
          <a:p>
            <a:r>
              <a:rPr lang="ru-RU" sz="2000" dirty="0">
                <a:latin typeface="Manrope" pitchFamily="2" charset="0"/>
              </a:rPr>
              <a:t>Начальник отдела психолого-педагогического сопровождения</a:t>
            </a:r>
          </a:p>
          <a:p>
            <a:endParaRPr lang="ru-RU" sz="800" dirty="0">
              <a:latin typeface="Manrope" pitchFamily="2" charset="0"/>
            </a:endParaRPr>
          </a:p>
          <a:p>
            <a:r>
              <a:rPr lang="ru-RU" sz="2000" dirty="0">
                <a:latin typeface="Manrope" pitchFamily="2" charset="0"/>
              </a:rPr>
              <a:t>Начальник отдела информационной политики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6B20C67-FDE7-9FB2-8E05-66370374A7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F927FAA-5164-14C9-8900-A08316CEC1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2" b="-1"/>
          <a:stretch/>
        </p:blipFill>
        <p:spPr>
          <a:xfrm>
            <a:off x="7738412" y="1102720"/>
            <a:ext cx="3337255" cy="5278622"/>
          </a:xfrm>
          <a:prstGeom prst="round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F4A5C74-14C2-A4F8-0EB2-480EF9D20335}"/>
              </a:ext>
            </a:extLst>
          </p:cNvPr>
          <p:cNvSpPr txBox="1"/>
          <p:nvPr/>
        </p:nvSpPr>
        <p:spPr>
          <a:xfrm>
            <a:off x="565967" y="1047565"/>
            <a:ext cx="6094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ОНЛАЙН-ВСТРЕЧИ ПЕРЕД НАЧАЛОМ КАЖДОЙ ИНКЛЮЗИВНОЙ СМЕНЫ В ФОРМАТЕ ДВУХСТОРОННЕЙ ВИДЕОСВЯЗИ С РОДИТЕЛЯМИ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21C1568E-F8FF-39CE-614B-E70802E4AF69}"/>
              </a:ext>
            </a:extLst>
          </p:cNvPr>
          <p:cNvSpPr/>
          <p:nvPr/>
        </p:nvSpPr>
        <p:spPr>
          <a:xfrm>
            <a:off x="565967" y="3508791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9D0A314C-DC51-35F2-AEF4-17AF77872A89}"/>
              </a:ext>
            </a:extLst>
          </p:cNvPr>
          <p:cNvSpPr/>
          <p:nvPr/>
        </p:nvSpPr>
        <p:spPr>
          <a:xfrm>
            <a:off x="562283" y="4229148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74F520B4-D540-72A7-0F68-8FB62EE5DFF1}"/>
              </a:ext>
            </a:extLst>
          </p:cNvPr>
          <p:cNvSpPr/>
          <p:nvPr/>
        </p:nvSpPr>
        <p:spPr>
          <a:xfrm>
            <a:off x="562282" y="4940627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8C9B7E78-5DE1-ADB8-B7C9-BF3AA2FCC0A7}"/>
              </a:ext>
            </a:extLst>
          </p:cNvPr>
          <p:cNvSpPr/>
          <p:nvPr/>
        </p:nvSpPr>
        <p:spPr>
          <a:xfrm>
            <a:off x="562281" y="5391969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EC056A9A-8471-0A66-AC6E-C23733A5CD1E}"/>
              </a:ext>
            </a:extLst>
          </p:cNvPr>
          <p:cNvSpPr/>
          <p:nvPr/>
        </p:nvSpPr>
        <p:spPr>
          <a:xfrm>
            <a:off x="562280" y="5843311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ECA2BFA1-3C43-003C-5BD5-01CEAC7738F4}"/>
              </a:ext>
            </a:extLst>
          </p:cNvPr>
          <p:cNvCxnSpPr>
            <a:cxnSpLocks/>
          </p:cNvCxnSpPr>
          <p:nvPr/>
        </p:nvCxnSpPr>
        <p:spPr>
          <a:xfrm>
            <a:off x="649802" y="2695281"/>
            <a:ext cx="544619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121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742" y="1094147"/>
            <a:ext cx="7383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ИНДИВИДУАЛЬНОЕ ОБЩЕНИЕ С РОДИТЕЛЯМИ</a:t>
            </a:r>
          </a:p>
          <a:p>
            <a:endParaRPr lang="ru-RU" sz="24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24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6B20C67-FDE7-9FB2-8E05-66370374A7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8153E5F-4E0D-BE86-4F5A-28D5B0E7A7A5}"/>
              </a:ext>
            </a:extLst>
          </p:cNvPr>
          <p:cNvSpPr/>
          <p:nvPr/>
        </p:nvSpPr>
        <p:spPr>
          <a:xfrm>
            <a:off x="866326" y="2184038"/>
            <a:ext cx="6218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anrope" pitchFamily="2" charset="0"/>
              </a:rPr>
              <a:t>Ответы на дополнительные вопросы  в телефонном режиме и личной встрече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41C255-0DE5-02CA-6A79-AF48549249F0}"/>
              </a:ext>
            </a:extLst>
          </p:cNvPr>
          <p:cNvSpPr/>
          <p:nvPr/>
        </p:nvSpPr>
        <p:spPr>
          <a:xfrm>
            <a:off x="866326" y="3195841"/>
            <a:ext cx="6218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anrope" pitchFamily="2" charset="0"/>
              </a:rPr>
              <a:t>Предоставление номеров телефонов воспитателей и вожатых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FA9A60A-D8A4-A58D-7D6C-ED4A80FE870C}"/>
              </a:ext>
            </a:extLst>
          </p:cNvPr>
          <p:cNvSpPr/>
          <p:nvPr/>
        </p:nvSpPr>
        <p:spPr>
          <a:xfrm>
            <a:off x="866326" y="4207644"/>
            <a:ext cx="5871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anrope" pitchFamily="2" charset="0"/>
              </a:rPr>
              <a:t>Постоянная обратная связь через мессенджеры и соцсети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00FAD2BC-BCC0-4BB8-27E7-C67581FEFA36}"/>
              </a:ext>
            </a:extLst>
          </p:cNvPr>
          <p:cNvCxnSpPr>
            <a:cxnSpLocks/>
          </p:cNvCxnSpPr>
          <p:nvPr/>
        </p:nvCxnSpPr>
        <p:spPr>
          <a:xfrm>
            <a:off x="591119" y="1709860"/>
            <a:ext cx="544619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1936EA17-9232-0C6D-0C08-CF9D62A9D95F}"/>
              </a:ext>
            </a:extLst>
          </p:cNvPr>
          <p:cNvSpPr/>
          <p:nvPr/>
        </p:nvSpPr>
        <p:spPr>
          <a:xfrm>
            <a:off x="526742" y="2264768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3BDA5391-0209-3807-35CD-45CBEBF8EBE8}"/>
              </a:ext>
            </a:extLst>
          </p:cNvPr>
          <p:cNvSpPr/>
          <p:nvPr/>
        </p:nvSpPr>
        <p:spPr>
          <a:xfrm>
            <a:off x="526741" y="3267092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1257F469-5BF8-A247-FC60-AB59AF5BCBA3}"/>
              </a:ext>
            </a:extLst>
          </p:cNvPr>
          <p:cNvSpPr/>
          <p:nvPr/>
        </p:nvSpPr>
        <p:spPr>
          <a:xfrm>
            <a:off x="526740" y="4280797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98EF263-870E-60EA-2795-22DD07D4C3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864" y="3527229"/>
            <a:ext cx="5321410" cy="299329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02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6B20C67-FDE7-9FB2-8E05-66370374A7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5073" y="401839"/>
            <a:ext cx="91084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ОТКРЫТОСТЬ УЧРЕЖДЕНИЯ В ИНФОРМАЦИОННО-ТЕЛЕКОММУНИКАЦИОННОЙ СЕТИ ИНТЕРНЕТ</a:t>
            </a:r>
          </a:p>
          <a:p>
            <a:pPr algn="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D013552-95F8-D4B9-798C-340FF67533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126" y="1817461"/>
            <a:ext cx="1114061" cy="11103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C545336-F73D-F95F-62CC-9A775C4420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026" y="1729680"/>
            <a:ext cx="1285921" cy="12859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3935FE3-E930-7EAC-E860-2859310AC6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225" y="1819825"/>
            <a:ext cx="1129835" cy="11079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4A19024-B4C1-06AC-CFF1-7AF9A728EE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038" y="1845814"/>
            <a:ext cx="1129836" cy="11298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5D100D5-210B-96A0-AC44-97A275CC2E88}"/>
              </a:ext>
            </a:extLst>
          </p:cNvPr>
          <p:cNvSpPr txBox="1"/>
          <p:nvPr/>
        </p:nvSpPr>
        <p:spPr>
          <a:xfrm>
            <a:off x="687953" y="3222896"/>
            <a:ext cx="24924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Manrope" pitchFamily="2" charset="0"/>
              </a:rPr>
              <a:t>Официальная группа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E21F727-9EE9-13DD-82B9-126DFDB068B1}"/>
              </a:ext>
            </a:extLst>
          </p:cNvPr>
          <p:cNvSpPr txBox="1"/>
          <p:nvPr/>
        </p:nvSpPr>
        <p:spPr>
          <a:xfrm>
            <a:off x="687953" y="4076498"/>
            <a:ext cx="24924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Manrope" pitchFamily="2" charset="0"/>
              </a:rPr>
              <a:t>Группа для родителей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1027F0-FF42-C2E0-3BBE-A379353B503A}"/>
              </a:ext>
            </a:extLst>
          </p:cNvPr>
          <p:cNvSpPr txBox="1"/>
          <p:nvPr/>
        </p:nvSpPr>
        <p:spPr>
          <a:xfrm>
            <a:off x="687953" y="4935957"/>
            <a:ext cx="24924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Manrope" pitchFamily="2" charset="0"/>
              </a:rPr>
              <a:t>Отдельная страница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24B8C7-78F5-3A7D-312D-F46F5DFF5F9C}"/>
              </a:ext>
            </a:extLst>
          </p:cNvPr>
          <p:cNvSpPr txBox="1"/>
          <p:nvPr/>
        </p:nvSpPr>
        <p:spPr>
          <a:xfrm>
            <a:off x="3864192" y="3216669"/>
            <a:ext cx="2261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Manrope" pitchFamily="2" charset="0"/>
              </a:rPr>
              <a:t>Официальный канал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4AD774-B475-5529-7EA4-5BC7DEC57529}"/>
              </a:ext>
            </a:extLst>
          </p:cNvPr>
          <p:cNvSpPr txBox="1"/>
          <p:nvPr/>
        </p:nvSpPr>
        <p:spPr>
          <a:xfrm>
            <a:off x="3809747" y="4076498"/>
            <a:ext cx="2261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latin typeface="Manrope" pitchFamily="2" charset="0"/>
              </a:defRPr>
            </a:lvl1pPr>
          </a:lstStyle>
          <a:p>
            <a:r>
              <a:rPr lang="ru-RU" dirty="0"/>
              <a:t>Чат для родителей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297E334-5B7F-9A2B-E6E3-FDE1A4132DE3}"/>
              </a:ext>
            </a:extLst>
          </p:cNvPr>
          <p:cNvSpPr txBox="1"/>
          <p:nvPr/>
        </p:nvSpPr>
        <p:spPr>
          <a:xfrm>
            <a:off x="3809748" y="4935957"/>
            <a:ext cx="2261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000">
                <a:latin typeface="Manrope" pitchFamily="2" charset="0"/>
              </a:defRPr>
            </a:lvl1pPr>
          </a:lstStyle>
          <a:p>
            <a:r>
              <a:rPr lang="ru-RU" dirty="0"/>
              <a:t>Каналы отрядов (экипажей)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659C5CA-BCCA-4403-97AF-A119D123D4DF}"/>
              </a:ext>
            </a:extLst>
          </p:cNvPr>
          <p:cNvSpPr txBox="1"/>
          <p:nvPr/>
        </p:nvSpPr>
        <p:spPr>
          <a:xfrm>
            <a:off x="6556348" y="3216669"/>
            <a:ext cx="22615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Manrope" pitchFamily="2" charset="0"/>
              </a:rPr>
              <a:t>Официальный сайт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2AD6646-E622-4FF7-8336-03E0A2CE7501}"/>
              </a:ext>
            </a:extLst>
          </p:cNvPr>
          <p:cNvSpPr txBox="1"/>
          <p:nvPr/>
        </p:nvSpPr>
        <p:spPr>
          <a:xfrm>
            <a:off x="6556348" y="4139999"/>
            <a:ext cx="22615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  <a:latin typeface="Manrope" pitchFamily="2" charset="0"/>
              </a:rPr>
              <a:t>Канал</a:t>
            </a:r>
            <a:r>
              <a:rPr lang="ru-RU" dirty="0"/>
              <a:t> </a:t>
            </a:r>
            <a:r>
              <a:rPr lang="ru-RU" sz="2000" dirty="0">
                <a:solidFill>
                  <a:schemeClr val="tx1"/>
                </a:solidFill>
                <a:latin typeface="Manrope" pitchFamily="2" charset="0"/>
              </a:rPr>
              <a:t>на </a:t>
            </a:r>
            <a:r>
              <a:rPr lang="en-US" sz="2000" dirty="0" err="1">
                <a:solidFill>
                  <a:schemeClr val="tx1"/>
                </a:solidFill>
                <a:latin typeface="Manrope" pitchFamily="2" charset="0"/>
              </a:rPr>
              <a:t>RuTube</a:t>
            </a:r>
            <a:endParaRPr lang="ru-RU" sz="2000" dirty="0">
              <a:solidFill>
                <a:schemeClr val="tx1"/>
              </a:solidFill>
              <a:latin typeface="Manrope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FF2A0A9-C28D-4803-1281-1CC611D5A494}"/>
              </a:ext>
            </a:extLst>
          </p:cNvPr>
          <p:cNvSpPr txBox="1"/>
          <p:nvPr/>
        </p:nvSpPr>
        <p:spPr>
          <a:xfrm>
            <a:off x="9119162" y="3216669"/>
            <a:ext cx="22615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Manrope" pitchFamily="2" charset="0"/>
              </a:rPr>
              <a:t>Карточка предприятия в «</a:t>
            </a:r>
            <a:r>
              <a:rPr lang="ru-RU" sz="2000" dirty="0" err="1">
                <a:latin typeface="Manrope" pitchFamily="2" charset="0"/>
              </a:rPr>
              <a:t>Яндекс.Бизнес</a:t>
            </a:r>
            <a:r>
              <a:rPr lang="ru-RU" sz="2000" dirty="0">
                <a:latin typeface="Manrope" pitchFamily="2" charset="0"/>
              </a:rPr>
              <a:t>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E24A6E5-6B92-8A83-6A10-8ED1BC760567}"/>
              </a:ext>
            </a:extLst>
          </p:cNvPr>
          <p:cNvSpPr txBox="1"/>
          <p:nvPr/>
        </p:nvSpPr>
        <p:spPr>
          <a:xfrm>
            <a:off x="9119162" y="4430441"/>
            <a:ext cx="22615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Manrope" pitchFamily="2" charset="0"/>
              </a:rPr>
              <a:t>Геометка</a:t>
            </a:r>
            <a:r>
              <a:rPr lang="ru-RU" sz="2000" dirty="0">
                <a:latin typeface="Manrope" pitchFamily="2" charset="0"/>
              </a:rPr>
              <a:t> в «</a:t>
            </a:r>
            <a:r>
              <a:rPr lang="ru-RU" sz="2000" dirty="0" err="1">
                <a:latin typeface="Manrope" pitchFamily="2" charset="0"/>
              </a:rPr>
              <a:t>Яндекс.Карты</a:t>
            </a:r>
            <a:r>
              <a:rPr lang="ru-RU" sz="2000" dirty="0">
                <a:latin typeface="Manrope" pitchFamily="2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073050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9892" y="2616520"/>
            <a:ext cx="48560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anrope" pitchFamily="2" charset="0"/>
              </a:rPr>
              <a:t>Ведут воспитатели и вожатые</a:t>
            </a:r>
          </a:p>
          <a:p>
            <a:endParaRPr lang="ru-RU" sz="2000" dirty="0">
              <a:latin typeface="Manrope" pitchFamily="2" charset="0"/>
            </a:endParaRPr>
          </a:p>
          <a:p>
            <a:r>
              <a:rPr lang="ru-RU" sz="2000" dirty="0">
                <a:latin typeface="Manrope" pitchFamily="2" charset="0"/>
              </a:rPr>
              <a:t>Назначаются администраторами каналов каждую смен</a:t>
            </a:r>
          </a:p>
          <a:p>
            <a:endParaRPr lang="ru-RU" sz="2000" dirty="0">
              <a:latin typeface="Manrope" pitchFamily="2" charset="0"/>
            </a:endParaRPr>
          </a:p>
          <a:p>
            <a:r>
              <a:rPr lang="ru-RU" sz="2000" dirty="0">
                <a:latin typeface="Manrope" pitchFamily="2" charset="0"/>
              </a:rPr>
              <a:t>Выставляют новости и анонсы на следующий день</a:t>
            </a:r>
          </a:p>
          <a:p>
            <a:endParaRPr lang="ru-RU" sz="2000" dirty="0">
              <a:latin typeface="Manrope" pitchFamily="2" charset="0"/>
            </a:endParaRPr>
          </a:p>
          <a:p>
            <a:r>
              <a:rPr lang="ru-RU" sz="2000" dirty="0">
                <a:latin typeface="Manrope" pitchFamily="2" charset="0"/>
              </a:rPr>
              <a:t>Можно добавлять классных кураторов или представителей партнеров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6B20C67-FDE7-9FB2-8E05-66370374A7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5" y="401839"/>
            <a:ext cx="1559294" cy="3803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616A480-02B9-65C0-86FC-D843517250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42" y="2382711"/>
            <a:ext cx="5197621" cy="3637718"/>
          </a:xfrm>
          <a:prstGeom prst="round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5B4D4A0-02EA-DB85-1310-78BBF21CA0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014" y="22398"/>
            <a:ext cx="3121241" cy="312124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FEE42FC-990C-F476-00C7-90DE79F7C11A}"/>
              </a:ext>
            </a:extLst>
          </p:cNvPr>
          <p:cNvSpPr/>
          <p:nvPr/>
        </p:nvSpPr>
        <p:spPr>
          <a:xfrm>
            <a:off x="2823100" y="1189258"/>
            <a:ext cx="53266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ТЕЛЕГРАМ-КАНАЛЫ ЭКИПАЖЕЙ</a:t>
            </a:r>
          </a:p>
          <a:p>
            <a:pPr algn="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A1274BDD-3B04-ED61-22C1-9A645627F945}"/>
              </a:ext>
            </a:extLst>
          </p:cNvPr>
          <p:cNvSpPr/>
          <p:nvPr/>
        </p:nvSpPr>
        <p:spPr>
          <a:xfrm>
            <a:off x="6738062" y="2653809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FBAA228F-F036-43B1-EFCD-261A083F8165}"/>
              </a:ext>
            </a:extLst>
          </p:cNvPr>
          <p:cNvSpPr/>
          <p:nvPr/>
        </p:nvSpPr>
        <p:spPr>
          <a:xfrm>
            <a:off x="6738061" y="3298931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48A92E14-F3A3-1C92-2F08-1ED1F6DDD039}"/>
              </a:ext>
            </a:extLst>
          </p:cNvPr>
          <p:cNvSpPr/>
          <p:nvPr/>
        </p:nvSpPr>
        <p:spPr>
          <a:xfrm>
            <a:off x="6738061" y="4201569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86060DD0-5915-EAFB-EC37-B258D6C04BB5}"/>
              </a:ext>
            </a:extLst>
          </p:cNvPr>
          <p:cNvSpPr/>
          <p:nvPr/>
        </p:nvSpPr>
        <p:spPr>
          <a:xfrm>
            <a:off x="6738060" y="5104207"/>
            <a:ext cx="281539" cy="260137"/>
          </a:xfrm>
          <a:prstGeom prst="ellipse">
            <a:avLst/>
          </a:prstGeom>
          <a:solidFill>
            <a:srgbClr val="AD9483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83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1206</Words>
  <Application>Microsoft Office PowerPoint</Application>
  <PresentationFormat>Произвольный</PresentationFormat>
  <Paragraphs>320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 Pavilion</dc:creator>
  <cp:lastModifiedBy>Пользователь Windows</cp:lastModifiedBy>
  <cp:revision>54</cp:revision>
  <dcterms:created xsi:type="dcterms:W3CDTF">2023-10-08T20:10:04Z</dcterms:created>
  <dcterms:modified xsi:type="dcterms:W3CDTF">2024-06-03T19:27:47Z</dcterms:modified>
</cp:coreProperties>
</file>